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7" r:id="rId2"/>
    <p:sldId id="290" r:id="rId3"/>
    <p:sldId id="263" r:id="rId4"/>
    <p:sldId id="264" r:id="rId5"/>
    <p:sldId id="265" r:id="rId6"/>
    <p:sldId id="282" r:id="rId7"/>
    <p:sldId id="266" r:id="rId8"/>
    <p:sldId id="284" r:id="rId9"/>
    <p:sldId id="283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85" r:id="rId21"/>
    <p:sldId id="286" r:id="rId22"/>
    <p:sldId id="278" r:id="rId23"/>
    <p:sldId id="288" r:id="rId24"/>
    <p:sldId id="287" r:id="rId25"/>
    <p:sldId id="281" r:id="rId26"/>
    <p:sldId id="319" r:id="rId27"/>
    <p:sldId id="31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E410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2515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061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4698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46676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67912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691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8120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2748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3.mp3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blog.naver.com/gbw1201/220318411101" TargetMode="External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blog.naver.com/gbw1201/220318411101" TargetMode="External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xYHllUWqPM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2xYHllUWqPM?feature=oembed" TargetMode="Externa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openxmlformats.org/officeDocument/2006/relationships/hyperlink" Target="https://opendict.korean.go.kr/mai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dict.korean.go.kr/main" TargetMode="External"/><Relationship Id="rId3" Type="http://schemas.openxmlformats.org/officeDocument/2006/relationships/hyperlink" Target="https://www.clipart.email/clipart/book-clipart-school-reading-177093.html" TargetMode="External"/><Relationship Id="rId7" Type="http://schemas.openxmlformats.org/officeDocument/2006/relationships/hyperlink" Target="https://www.youtube.com/watch?v=2xYHllUWqPM" TargetMode="External"/><Relationship Id="rId2" Type="http://schemas.openxmlformats.org/officeDocument/2006/relationships/hyperlink" Target="https://www.clipart.email/clipart/presentation-clipart-png-78041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blog.naver.com/gbw1201/220318411101" TargetMode="External"/><Relationship Id="rId5" Type="http://schemas.openxmlformats.org/officeDocument/2006/relationships/hyperlink" Target="https://www.istockphoto.com/vector/children-with-smartphones-gm1009643994-272193992" TargetMode="External"/><Relationship Id="rId4" Type="http://schemas.openxmlformats.org/officeDocument/2006/relationships/hyperlink" Target="http://clipart-library.com/writing-book-cliparts.html" TargetMode="External"/><Relationship Id="rId9" Type="http://schemas.openxmlformats.org/officeDocument/2006/relationships/hyperlink" Target="https://www.pngguru.com/free-transparent-background-png-clipart-nbjo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7631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606155A7-7FC1-470C-8F3A-6B266C997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132266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2D8D96D-7AD7-47CF-908B-D4CBA263529C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3E8647C-BBE1-402E-BE50-675A513F79E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80EBA9C-886F-45E0-9962-F0880E5DA0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2611119" y="1281199"/>
            <a:ext cx="8977722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한국어와 영어는 무엇이 다른지 잘 들어 보세요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C98584-1616-4DB2-8689-0CF73090B1E6}"/>
              </a:ext>
            </a:extLst>
          </p:cNvPr>
          <p:cNvSpPr txBox="1"/>
          <p:nvPr/>
        </p:nvSpPr>
        <p:spPr>
          <a:xfrm>
            <a:off x="2611118" y="2108505"/>
            <a:ext cx="9197200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8C04BC"/>
                </a:solidFill>
                <a:latin typeface="+mn-ea"/>
              </a:rPr>
              <a:t>한국어와 영어 문법의 가장 큰 차이는 뭐라고 할 수 있나요</a:t>
            </a:r>
            <a:r>
              <a:rPr lang="en-US" altLang="ko-KR" sz="3200" b="1" dirty="0">
                <a:solidFill>
                  <a:srgbClr val="8C04BC"/>
                </a:solidFill>
                <a:latin typeface="+mn-ea"/>
              </a:rPr>
              <a:t>?</a:t>
            </a:r>
            <a:endParaRPr lang="en-US" sz="32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603159" y="3411245"/>
            <a:ext cx="11175768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영어에는 있는데 한국어에는 없는 발음은 무엇인가요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F9AB1D-498A-4FDA-9A00-CB68EAE0AB7E}"/>
              </a:ext>
            </a:extLst>
          </p:cNvPr>
          <p:cNvSpPr/>
          <p:nvPr/>
        </p:nvSpPr>
        <p:spPr>
          <a:xfrm>
            <a:off x="603159" y="128785"/>
            <a:ext cx="2565044" cy="56138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대화 </a:t>
            </a:r>
            <a:r>
              <a:rPr lang="en-US" altLang="ko-KR" sz="2400" dirty="0">
                <a:latin typeface="+mn-ea"/>
              </a:rPr>
              <a:t>Dialogue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B594A1-BF63-47AF-89E5-777859693E66}"/>
              </a:ext>
            </a:extLst>
          </p:cNvPr>
          <p:cNvSpPr txBox="1"/>
          <p:nvPr/>
        </p:nvSpPr>
        <p:spPr>
          <a:xfrm>
            <a:off x="3352800" y="135650"/>
            <a:ext cx="8236041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+mn-ea"/>
              </a:rPr>
              <a:t>교과서 </a:t>
            </a:r>
            <a:r>
              <a:rPr lang="en-US" altLang="ko-KR" sz="2400" dirty="0">
                <a:latin typeface="+mn-ea"/>
              </a:rPr>
              <a:t>122</a:t>
            </a:r>
            <a:r>
              <a:rPr lang="ko-KR" altLang="en-US" sz="2400" dirty="0">
                <a:latin typeface="+mn-ea"/>
              </a:rPr>
              <a:t>쪽의 대화문은 수업 시간에 </a:t>
            </a:r>
            <a:r>
              <a:rPr lang="en-US" altLang="ko-KR" sz="2400" dirty="0">
                <a:latin typeface="+mn-ea"/>
              </a:rPr>
              <a:t>4</a:t>
            </a:r>
            <a:r>
              <a:rPr lang="ko-KR" altLang="en-US" sz="2400" dirty="0">
                <a:latin typeface="+mn-ea"/>
              </a:rPr>
              <a:t>명의 학생들이 한국어와 영어의 차이에 대해 이야기하는 내용이에요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632551" y="4251507"/>
            <a:ext cx="11175768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한국어와 영어의 발음 규칙이 어떻게 다른지 말해 보세요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603158" y="5152420"/>
            <a:ext cx="10985683" cy="86024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역할을 정해서 대화문 함께 읽기 </a:t>
            </a:r>
            <a:endParaRPr lang="en-US" sz="3200" dirty="0"/>
          </a:p>
        </p:txBody>
      </p:sp>
      <p:pic>
        <p:nvPicPr>
          <p:cNvPr id="3" name="033 (1)">
            <a:hlinkClick r:id="" action="ppaction://media"/>
            <a:extLst>
              <a:ext uri="{FF2B5EF4-FFF2-40B4-BE49-F238E27FC236}">
                <a16:creationId xmlns:a16="http://schemas.microsoft.com/office/drawing/2014/main" id="{BB3DC3FF-56CB-46C6-AEB7-C9E9D70B23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7591" y="1461560"/>
            <a:ext cx="914401" cy="9144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390FD4C-CB5D-48EE-AA74-BBFF5C817675}"/>
              </a:ext>
            </a:extLst>
          </p:cNvPr>
          <p:cNvSpPr/>
          <p:nvPr/>
        </p:nvSpPr>
        <p:spPr>
          <a:xfrm>
            <a:off x="632551" y="1423439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17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  <p:bldP spid="24" grpId="0"/>
      <p:bldP spid="25" grpId="0"/>
      <p:bldP spid="11" grpId="0" animBg="1"/>
      <p:bldP spid="15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603158" y="2834120"/>
            <a:ext cx="7484110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수빈</a:t>
            </a:r>
            <a:r>
              <a:rPr lang="en-US" altLang="ko-KR" sz="32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영어의 어족이 뭐</a:t>
            </a:r>
            <a:r>
              <a:rPr lang="ko-KR" altLang="en-US" sz="3200" dirty="0">
                <a:solidFill>
                  <a:srgbClr val="FF0000"/>
                </a:solidFill>
                <a:latin typeface="+mn-ea"/>
              </a:rPr>
              <a:t>냐 하면 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인도</a:t>
            </a:r>
            <a:r>
              <a:rPr lang="en-US" altLang="ko-KR" sz="3200" dirty="0">
                <a:solidFill>
                  <a:srgbClr val="00B050"/>
                </a:solidFill>
                <a:latin typeface="+mn-ea"/>
              </a:rPr>
              <a:t>-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유럽 어족이에요</a:t>
            </a:r>
            <a:r>
              <a:rPr lang="en-US" altLang="ko-KR" sz="3200" dirty="0">
                <a:solidFill>
                  <a:srgbClr val="00B050"/>
                </a:solidFill>
                <a:latin typeface="+mn-ea"/>
              </a:rPr>
              <a:t>.</a:t>
            </a:r>
            <a:endParaRPr lang="en-US" sz="32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8" y="11339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냐 하면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8" y="951361"/>
            <a:ext cx="7914640" cy="1823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한국어는 무슨 어족에 속하</a:t>
            </a:r>
            <a:r>
              <a:rPr lang="ko-KR" altLang="en-US" sz="3200" dirty="0">
                <a:solidFill>
                  <a:srgbClr val="FF0000"/>
                </a:solidFill>
                <a:latin typeface="+mn-ea"/>
              </a:rPr>
              <a:t>냐 하면 </a:t>
            </a:r>
            <a:r>
              <a:rPr lang="ko-KR" altLang="en-US" sz="3200" dirty="0">
                <a:latin typeface="+mn-ea"/>
              </a:rPr>
              <a:t>알타이 어족이라고 할 수 있어요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영어는 무슨 어족에 속하나요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926643"/>
            <a:ext cx="12192000" cy="916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명사가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뭐냐 하면 </a:t>
            </a:r>
            <a:r>
              <a:rPr lang="ko-KR" altLang="en-US" sz="3200" b="1" dirty="0">
                <a:latin typeface="+mn-ea"/>
              </a:rPr>
              <a:t>사물의 이름을 나타내는 말입니다</a:t>
            </a:r>
            <a:r>
              <a:rPr lang="en-US" altLang="ko-KR" sz="32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DEF23F9-88BC-4BA4-9826-C6413071A6BC}"/>
              </a:ext>
            </a:extLst>
          </p:cNvPr>
          <p:cNvGrpSpPr/>
          <p:nvPr/>
        </p:nvGrpSpPr>
        <p:grpSpPr>
          <a:xfrm>
            <a:off x="8202838" y="888043"/>
            <a:ext cx="3328578" cy="4038600"/>
            <a:chOff x="8202838" y="888043"/>
            <a:chExt cx="3328578" cy="4038600"/>
          </a:xfrm>
        </p:grpSpPr>
        <p:pic>
          <p:nvPicPr>
            <p:cNvPr id="1026" name="Picture 2" descr="Transparent teacher talking, Picture #1247021 transparent teacher ...">
              <a:extLst>
                <a:ext uri="{FF2B5EF4-FFF2-40B4-BE49-F238E27FC236}">
                  <a16:creationId xmlns:a16="http://schemas.microsoft.com/office/drawing/2014/main" id="{80C210B0-0531-4431-ABB9-D834F5E243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3916" y="888043"/>
              <a:ext cx="2857500" cy="403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52CF8FF-BE44-4D22-9D5C-D938F816F0A1}"/>
                </a:ext>
              </a:extLst>
            </p:cNvPr>
            <p:cNvSpPr txBox="1"/>
            <p:nvPr/>
          </p:nvSpPr>
          <p:spPr>
            <a:xfrm>
              <a:off x="8202838" y="2715539"/>
              <a:ext cx="14122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9373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 This expression is attached to a verb or adjective in question form and should be</a:t>
            </a:r>
          </a:p>
          <a:p>
            <a:r>
              <a:rPr lang="en-US" sz="2400" dirty="0"/>
              <a:t>   followed by an answer or explanation.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539133" y="2329823"/>
            <a:ext cx="110979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일본인이 한국어를 배우기 쉬운 이유가 </a:t>
            </a:r>
            <a:r>
              <a:rPr lang="ko-KR" altLang="en-US" sz="3000" b="1" dirty="0">
                <a:solidFill>
                  <a:srgbClr val="FF0000"/>
                </a:solidFill>
              </a:rPr>
              <a:t>뭐냐 하면</a:t>
            </a:r>
            <a:r>
              <a:rPr lang="ko-KR" altLang="en-US" sz="3000" dirty="0"/>
              <a:t> 일본어와 한국어의 어순</a:t>
            </a:r>
            <a:r>
              <a:rPr lang="en-US" altLang="ko-KR" sz="3000" dirty="0"/>
              <a:t>(</a:t>
            </a:r>
            <a:r>
              <a:rPr lang="ko-KR" altLang="en-US" sz="3000" dirty="0"/>
              <a:t>말의 순서</a:t>
            </a:r>
            <a:r>
              <a:rPr lang="en-US" altLang="ko-KR" sz="3000" dirty="0"/>
              <a:t>)</a:t>
            </a:r>
            <a:r>
              <a:rPr lang="ko-KR" altLang="en-US" sz="3000" dirty="0"/>
              <a:t>이 비슷하기 때문입니다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569948" y="3647732"/>
            <a:ext cx="110836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한국어에서 언제 주어를 </a:t>
            </a:r>
            <a:r>
              <a:rPr lang="ko-KR" altLang="en-US" sz="3000" b="1" dirty="0">
                <a:solidFill>
                  <a:srgbClr val="FF0000"/>
                </a:solidFill>
              </a:rPr>
              <a:t>생략하냐 하면</a:t>
            </a:r>
            <a:r>
              <a:rPr lang="ko-KR" altLang="en-US" sz="3000" dirty="0"/>
              <a:t> 말하지 않아도 말하는 사람과 듣는 사람이 주어를 알 때입니다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569948" y="4836406"/>
            <a:ext cx="110836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프랑스어와 독일어의 어순이 왜 </a:t>
            </a:r>
            <a:r>
              <a:rPr lang="ko-KR" altLang="en-US" sz="3000" b="1" dirty="0">
                <a:solidFill>
                  <a:srgbClr val="FF0000"/>
                </a:solidFill>
              </a:rPr>
              <a:t>같냐 하면</a:t>
            </a:r>
            <a:r>
              <a:rPr lang="ko-KR" altLang="en-US" sz="3000" dirty="0"/>
              <a:t> 두 언어가 같은 어족에 속하기 때문입니다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0"/>
            <a:ext cx="3034337" cy="11793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207761" y="5741923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123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046A3A-5862-4107-8DF2-B83EE4839649}"/>
              </a:ext>
            </a:extLst>
          </p:cNvPr>
          <p:cNvSpPr/>
          <p:nvPr/>
        </p:nvSpPr>
        <p:spPr>
          <a:xfrm>
            <a:off x="603158" y="22515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냐 하면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3564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답니다 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2213021" y="4382439"/>
            <a:ext cx="10363200" cy="1375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한국어의 의성어와 의태어에는 재미있는 표현이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많답니다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5858B4-ED1A-4E23-AE67-4ED157071D85}"/>
              </a:ext>
            </a:extLst>
          </p:cNvPr>
          <p:cNvGrpSpPr/>
          <p:nvPr/>
        </p:nvGrpSpPr>
        <p:grpSpPr>
          <a:xfrm>
            <a:off x="704758" y="1236980"/>
            <a:ext cx="2920503" cy="4038600"/>
            <a:chOff x="881196" y="1355283"/>
            <a:chExt cx="2920503" cy="4038600"/>
          </a:xfrm>
        </p:grpSpPr>
        <p:pic>
          <p:nvPicPr>
            <p:cNvPr id="8" name="Picture 2" descr="Transparent teacher talking, Picture #1247021 transparent teacher ...">
              <a:extLst>
                <a:ext uri="{FF2B5EF4-FFF2-40B4-BE49-F238E27FC236}">
                  <a16:creationId xmlns:a16="http://schemas.microsoft.com/office/drawing/2014/main" id="{6908734B-352C-4732-97C3-6D32787488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1196" y="1355283"/>
              <a:ext cx="2857500" cy="403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5AECFD-3D9B-4FAA-94D1-9FADA14B647E}"/>
                </a:ext>
              </a:extLst>
            </p:cNvPr>
            <p:cNvSpPr txBox="1"/>
            <p:nvPr/>
          </p:nvSpPr>
          <p:spPr>
            <a:xfrm>
              <a:off x="2389459" y="3148682"/>
              <a:ext cx="14122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B861D65-7E3D-4A01-AC8B-E4E99308AF97}"/>
              </a:ext>
            </a:extLst>
          </p:cNvPr>
          <p:cNvSpPr txBox="1"/>
          <p:nvPr/>
        </p:nvSpPr>
        <p:spPr>
          <a:xfrm>
            <a:off x="3787729" y="1281946"/>
            <a:ext cx="8404271" cy="1823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한국어는 높임말이 발달해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있답니다</a:t>
            </a:r>
            <a:r>
              <a:rPr lang="en-US" altLang="ko-KR" sz="3200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그래서 어른들과 얘기할 때는 적절한 높임말을 사용해야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한답니다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85114"/>
            <a:ext cx="12207764" cy="1039356"/>
          </a:xfrm>
          <a:prstGeom prst="wave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It is attached to a verb or adjective to deliver a fact or other people’s saying.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539135" y="1983338"/>
            <a:ext cx="11097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세계에는 약 </a:t>
            </a:r>
            <a:r>
              <a:rPr lang="en-US" altLang="ko-KR" sz="3200" dirty="0"/>
              <a:t>7000</a:t>
            </a:r>
            <a:r>
              <a:rPr lang="ko-KR" altLang="en-US" sz="3200" dirty="0"/>
              <a:t>개의 언어가 </a:t>
            </a:r>
            <a:r>
              <a:rPr lang="ko-KR" altLang="en-US" sz="3200" b="1" dirty="0">
                <a:solidFill>
                  <a:srgbClr val="FF0000"/>
                </a:solidFill>
              </a:rPr>
              <a:t>있답니다</a:t>
            </a:r>
            <a:r>
              <a:rPr lang="en-US" altLang="ko-KR" sz="3200" dirty="0"/>
              <a:t>. (</a:t>
            </a:r>
            <a:r>
              <a:rPr lang="ko-KR" altLang="en-US" sz="3200" dirty="0"/>
              <a:t>있다고 합니다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562064" y="2877519"/>
            <a:ext cx="11083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한국어는 주어의 인칭이나 수에 관계없이 서술어의 형태가 </a:t>
            </a:r>
            <a:r>
              <a:rPr lang="ko-KR" altLang="en-US" sz="3200" b="1" dirty="0">
                <a:solidFill>
                  <a:srgbClr val="FF0000"/>
                </a:solidFill>
              </a:rPr>
              <a:t>같답니다</a:t>
            </a:r>
            <a:r>
              <a:rPr lang="en-US" altLang="ko-KR" sz="3200" dirty="0"/>
              <a:t>. (</a:t>
            </a:r>
            <a:r>
              <a:rPr lang="ko-KR" altLang="en-US" sz="3200" dirty="0"/>
              <a:t>같다고 합니다</a:t>
            </a:r>
            <a:r>
              <a:rPr lang="en-US" altLang="ko-KR" sz="3200" dirty="0"/>
              <a:t>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538418" y="4256273"/>
            <a:ext cx="11083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한국어와 일본어는 문법은 비슷하지만 발음은 아주 </a:t>
            </a:r>
            <a:r>
              <a:rPr lang="ko-KR" altLang="en-US" sz="3200" b="1" dirty="0">
                <a:solidFill>
                  <a:srgbClr val="FF0000"/>
                </a:solidFill>
              </a:rPr>
              <a:t>다르답니다</a:t>
            </a:r>
            <a:r>
              <a:rPr lang="en-US" altLang="ko-KR" sz="3200" dirty="0"/>
              <a:t>. (</a:t>
            </a:r>
            <a:r>
              <a:rPr lang="ko-KR" altLang="en-US" sz="3200" dirty="0"/>
              <a:t>다르다고 합니다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11176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501AAF2-469F-4771-800B-3B6667320CC4}"/>
              </a:ext>
            </a:extLst>
          </p:cNvPr>
          <p:cNvSpPr/>
          <p:nvPr/>
        </p:nvSpPr>
        <p:spPr>
          <a:xfrm>
            <a:off x="603158" y="296271"/>
            <a:ext cx="63564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답니다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405120" y="5507886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123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10B58C-FAB5-4F86-BEB2-CBF39763ADDC}"/>
              </a:ext>
            </a:extLst>
          </p:cNvPr>
          <p:cNvSpPr/>
          <p:nvPr/>
        </p:nvSpPr>
        <p:spPr>
          <a:xfrm>
            <a:off x="603158" y="296271"/>
            <a:ext cx="9252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ㄴ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답니다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400" dirty="0">
                <a:latin typeface="+mn-ea"/>
              </a:rPr>
              <a:t>Conjugation Rules</a:t>
            </a:r>
            <a:r>
              <a:rPr lang="ko-KR" altLang="en-US" sz="24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730610E-843D-4380-AD70-F5606AC36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376962"/>
              </p:ext>
            </p:extLst>
          </p:nvPr>
        </p:nvGraphicFramePr>
        <p:xfrm>
          <a:off x="603158" y="1246292"/>
          <a:ext cx="11009720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0842">
                  <a:extLst>
                    <a:ext uri="{9D8B030D-6E8A-4147-A177-3AD203B41FA5}">
                      <a16:colId xmlns:a16="http://schemas.microsoft.com/office/drawing/2014/main" val="3254138878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369321559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60528304"/>
                    </a:ext>
                  </a:extLst>
                </a:gridCol>
                <a:gridCol w="3322320">
                  <a:extLst>
                    <a:ext uri="{9D8B030D-6E8A-4147-A177-3AD203B41FA5}">
                      <a16:colId xmlns:a16="http://schemas.microsoft.com/office/drawing/2014/main" val="714414885"/>
                    </a:ext>
                  </a:extLst>
                </a:gridCol>
                <a:gridCol w="3332478">
                  <a:extLst>
                    <a:ext uri="{9D8B030D-6E8A-4147-A177-3AD203B41FA5}">
                      <a16:colId xmlns:a16="http://schemas.microsoft.com/office/drawing/2014/main" val="1845079118"/>
                    </a:ext>
                  </a:extLst>
                </a:gridCol>
              </a:tblGrid>
              <a:tr h="225214">
                <a:tc rowSpan="3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동사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는답니다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읽는답니다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4423975"/>
                  </a:ext>
                </a:extLst>
              </a:tr>
              <a:tr h="22521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ㄴ답니다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쓴답니다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8520184"/>
                  </a:ext>
                </a:extLst>
              </a:tr>
              <a:tr h="22521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ㄹ 받침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ㄴ답니다</a:t>
                      </a:r>
                      <a:endParaRPr lang="en-US" altLang="ko-KR" sz="3200" dirty="0"/>
                    </a:p>
                    <a:p>
                      <a:r>
                        <a:rPr lang="en-US" sz="3200" dirty="0"/>
                        <a:t>(Verb Stem </a:t>
                      </a:r>
                      <a:r>
                        <a:rPr lang="ko-KR" altLang="en-US" sz="3200" dirty="0"/>
                        <a:t>ㄹ </a:t>
                      </a:r>
                      <a:r>
                        <a:rPr lang="en-US" altLang="ko-KR" sz="3200" dirty="0"/>
                        <a:t>dropping)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산답니다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654205"/>
                  </a:ext>
                </a:extLst>
              </a:tr>
              <a:tr h="22521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형용사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</a:p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답니다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작답니다</a:t>
                      </a:r>
                      <a:endParaRPr lang="en-US" altLang="ko-KR" sz="3200" dirty="0"/>
                    </a:p>
                    <a:p>
                      <a:r>
                        <a:rPr lang="ko-KR" altLang="en-US" sz="3200" dirty="0"/>
                        <a:t>크답니다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4891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437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2A0E3A2-D4C1-4226-BD89-8C13A7DB543D}"/>
              </a:ext>
            </a:extLst>
          </p:cNvPr>
          <p:cNvSpPr/>
          <p:nvPr/>
        </p:nvSpPr>
        <p:spPr>
          <a:xfrm>
            <a:off x="603158" y="174351"/>
            <a:ext cx="382660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124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듣기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603158" y="1117600"/>
            <a:ext cx="2221322" cy="257048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듣기 전 활동</a:t>
            </a:r>
            <a:r>
              <a:rPr lang="en-US" altLang="ko-KR" sz="3200" dirty="0"/>
              <a:t>:</a:t>
            </a:r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다양한 색채어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7AF34-E9FF-4F52-BBE8-5FA3359AD7BB}"/>
              </a:ext>
            </a:extLst>
          </p:cNvPr>
          <p:cNvSpPr txBox="1"/>
          <p:nvPr/>
        </p:nvSpPr>
        <p:spPr>
          <a:xfrm>
            <a:off x="3129280" y="1276938"/>
            <a:ext cx="9062720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퍼렇다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푸르스름하다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파릇파릇하다는 어떤 색깔을 가리키는지 추측해 보세요</a:t>
            </a:r>
            <a:r>
              <a:rPr lang="en-US" altLang="ko-KR" sz="3200" dirty="0">
                <a:latin typeface="+mn-ea"/>
              </a:rPr>
              <a:t>. 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603158" y="3997759"/>
            <a:ext cx="110605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32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한국어 색채어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대화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05B1C2-10C2-4A8F-8661-39BB337576E7}"/>
              </a:ext>
            </a:extLst>
          </p:cNvPr>
          <p:cNvSpPr txBox="1"/>
          <p:nvPr/>
        </p:nvSpPr>
        <p:spPr>
          <a:xfrm>
            <a:off x="603158" y="5073062"/>
            <a:ext cx="110605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32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한국어 문법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인터뷰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034">
            <a:hlinkClick r:id="" action="ppaction://media"/>
            <a:extLst>
              <a:ext uri="{FF2B5EF4-FFF2-40B4-BE49-F238E27FC236}">
                <a16:creationId xmlns:a16="http://schemas.microsoft.com/office/drawing/2014/main" id="{909F05B1-AC8F-4B60-8A0C-323678A597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38080" y="4059503"/>
            <a:ext cx="792480" cy="792480"/>
          </a:xfrm>
          <a:prstGeom prst="rect">
            <a:avLst/>
          </a:prstGeom>
        </p:spPr>
      </p:pic>
      <p:pic>
        <p:nvPicPr>
          <p:cNvPr id="13" name="035">
            <a:hlinkClick r:id="" action="ppaction://media"/>
            <a:extLst>
              <a:ext uri="{FF2B5EF4-FFF2-40B4-BE49-F238E27FC236}">
                <a16:creationId xmlns:a16="http://schemas.microsoft.com/office/drawing/2014/main" id="{7117F652-23CA-4004-8EBA-5E1978AC00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38080" y="5073062"/>
            <a:ext cx="792480" cy="7924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10891520" y="396021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34</a:t>
            </a:r>
            <a:endParaRPr lang="en-US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10891520" y="507009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35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4531361" y="258025"/>
            <a:ext cx="705748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n-ea"/>
              </a:rPr>
              <a:t>125</a:t>
            </a:r>
            <a:r>
              <a:rPr lang="ko-KR" altLang="en-US" sz="2800" dirty="0">
                <a:latin typeface="+mn-ea"/>
              </a:rPr>
              <a:t>쪽 새 단어 먼저 확인할게요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9755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34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958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1" grpId="0"/>
      <p:bldP spid="12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500ECDC-9DEE-4CEE-B0A6-61CEBE135FBC}"/>
              </a:ext>
            </a:extLst>
          </p:cNvPr>
          <p:cNvSpPr/>
          <p:nvPr/>
        </p:nvSpPr>
        <p:spPr>
          <a:xfrm>
            <a:off x="603158" y="133711"/>
            <a:ext cx="40907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125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말하기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603158" y="1001434"/>
            <a:ext cx="3135722" cy="2341206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한국어와 영어의 특징에 대해 말하기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365A6-FFC7-45C2-8C09-24CD7F07DB7D}"/>
              </a:ext>
            </a:extLst>
          </p:cNvPr>
          <p:cNvSpPr txBox="1"/>
          <p:nvPr/>
        </p:nvSpPr>
        <p:spPr>
          <a:xfrm>
            <a:off x="3860800" y="1053418"/>
            <a:ext cx="74676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지금까지 배운 것을 토대로 한국어와 영어에는 어떤 공통점과 차이점이 있어요 </a:t>
            </a:r>
            <a:r>
              <a:rPr lang="en-US" altLang="ko-KR" sz="3000" dirty="0">
                <a:latin typeface="+mn-ea"/>
              </a:rPr>
              <a:t>? 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9661C-9FE5-4FAA-9766-8C029963DCD1}"/>
              </a:ext>
            </a:extLst>
          </p:cNvPr>
          <p:cNvSpPr txBox="1"/>
          <p:nvPr/>
        </p:nvSpPr>
        <p:spPr>
          <a:xfrm>
            <a:off x="3860800" y="2522941"/>
            <a:ext cx="8331200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dirty="0">
                <a:solidFill>
                  <a:srgbClr val="C00000"/>
                </a:solidFill>
                <a:latin typeface="+mn-ea"/>
              </a:rPr>
              <a:t>4</a:t>
            </a:r>
            <a:r>
              <a:rPr lang="ko-KR" altLang="en-US" sz="3200" dirty="0">
                <a:solidFill>
                  <a:srgbClr val="C00000"/>
                </a:solidFill>
                <a:latin typeface="+mn-ea"/>
              </a:rPr>
              <a:t>번 표를 정리해 보세요</a:t>
            </a:r>
            <a:r>
              <a:rPr lang="en-US" altLang="ko-KR" sz="3200" dirty="0">
                <a:solidFill>
                  <a:srgbClr val="C00000"/>
                </a:solidFill>
                <a:latin typeface="+mn-ea"/>
              </a:rPr>
              <a:t>. </a:t>
            </a:r>
            <a:endParaRPr lang="en-US" sz="32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A09567-90F0-468B-8939-7731F1EF4597}"/>
              </a:ext>
            </a:extLst>
          </p:cNvPr>
          <p:cNvSpPr txBox="1"/>
          <p:nvPr/>
        </p:nvSpPr>
        <p:spPr>
          <a:xfrm>
            <a:off x="603158" y="3814517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어순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조사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인칭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억양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발음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높임법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어휘 등이 같은지 다른지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...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00AA1B-C7B4-4851-93A1-00A79B8AC6BF}"/>
              </a:ext>
            </a:extLst>
          </p:cNvPr>
          <p:cNvSpPr txBox="1"/>
          <p:nvPr/>
        </p:nvSpPr>
        <p:spPr>
          <a:xfrm>
            <a:off x="603158" y="5433321"/>
            <a:ext cx="116636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/>
                </a:solidFill>
                <a:latin typeface="+mn-ea"/>
              </a:rPr>
              <a:t>발표를 위해 정리한 후에 발표하세요</a:t>
            </a:r>
            <a:r>
              <a:rPr lang="en-US" altLang="ko-KR" sz="3000" b="1" dirty="0">
                <a:solidFill>
                  <a:schemeClr val="accent2"/>
                </a:solidFill>
                <a:latin typeface="+mn-ea"/>
              </a:rPr>
              <a:t>.</a:t>
            </a:r>
            <a:endParaRPr lang="en-US" sz="3000" b="1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262F53-E7D5-434E-88B8-F45820023E96}"/>
              </a:ext>
            </a:extLst>
          </p:cNvPr>
          <p:cNvSpPr txBox="1"/>
          <p:nvPr/>
        </p:nvSpPr>
        <p:spPr>
          <a:xfrm>
            <a:off x="603158" y="4659479"/>
            <a:ext cx="116636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표를 정리할 때는 문장으로 쓰지 말고 간단하게 써 보세요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B2E44FE-43AD-4987-A67B-3BD8A7D0E979}"/>
              </a:ext>
            </a:extLst>
          </p:cNvPr>
          <p:cNvSpPr/>
          <p:nvPr/>
        </p:nvSpPr>
        <p:spPr>
          <a:xfrm>
            <a:off x="7402922" y="5409101"/>
            <a:ext cx="4572000" cy="998070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발표 후 수정이 필요한 어휘나 표현 확인하기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5FCF84-7E78-4544-B467-4A49BC74B23D}"/>
              </a:ext>
            </a:extLst>
          </p:cNvPr>
          <p:cNvSpPr/>
          <p:nvPr/>
        </p:nvSpPr>
        <p:spPr>
          <a:xfrm>
            <a:off x="603158" y="154031"/>
            <a:ext cx="40704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126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읽기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DFB1605-E0EF-4A97-9C84-016B703B7C93}"/>
              </a:ext>
            </a:extLst>
          </p:cNvPr>
          <p:cNvSpPr/>
          <p:nvPr/>
        </p:nvSpPr>
        <p:spPr>
          <a:xfrm>
            <a:off x="603158" y="979285"/>
            <a:ext cx="3135722" cy="244971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한글의 장점 이야기하기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F06036-E1F2-4761-8449-9E69D9CD9C87}"/>
              </a:ext>
            </a:extLst>
          </p:cNvPr>
          <p:cNvSpPr txBox="1"/>
          <p:nvPr/>
        </p:nvSpPr>
        <p:spPr>
          <a:xfrm>
            <a:off x="3860800" y="1231390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소리 문자인 한글은 독창적이고 과학적인 문자로 높이 평가받고 있어요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1A993-D825-4C85-A32C-84352B8EB93F}"/>
              </a:ext>
            </a:extLst>
          </p:cNvPr>
          <p:cNvSpPr txBox="1"/>
          <p:nvPr/>
        </p:nvSpPr>
        <p:spPr>
          <a:xfrm>
            <a:off x="3860800" y="2586143"/>
            <a:ext cx="83312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C00000"/>
                </a:solidFill>
                <a:latin typeface="+mn-ea"/>
              </a:rPr>
              <a:t>여러분이 생각하는 한글의 장점은 무엇인가요</a:t>
            </a:r>
            <a:r>
              <a:rPr lang="en-US" altLang="ko-KR" sz="3000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BEEC1B-10F7-46C8-8F2E-A57535BD0B84}"/>
              </a:ext>
            </a:extLst>
          </p:cNvPr>
          <p:cNvSpPr txBox="1"/>
          <p:nvPr/>
        </p:nvSpPr>
        <p:spPr>
          <a:xfrm>
            <a:off x="2461859" y="4176069"/>
            <a:ext cx="9713042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2.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읽기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한글의 창제 원리와 과학적 우수성에 대해 소개하는 글이에요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읽으면서 교과서 질문에 답해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6F4F7A-DF4F-448B-812C-DAB43C8C15C3}"/>
              </a:ext>
            </a:extLst>
          </p:cNvPr>
          <p:cNvGrpSpPr/>
          <p:nvPr/>
        </p:nvGrpSpPr>
        <p:grpSpPr>
          <a:xfrm>
            <a:off x="603158" y="4110343"/>
            <a:ext cx="1728521" cy="1836632"/>
            <a:chOff x="603158" y="4725097"/>
            <a:chExt cx="1728521" cy="1836632"/>
          </a:xfrm>
        </p:grpSpPr>
        <p:pic>
          <p:nvPicPr>
            <p:cNvPr id="11" name="Picture 2" descr="School Clipart School Reading Book">
              <a:extLst>
                <a:ext uri="{FF2B5EF4-FFF2-40B4-BE49-F238E27FC236}">
                  <a16:creationId xmlns:a16="http://schemas.microsoft.com/office/drawing/2014/main" id="{072AB13A-CBF1-47DD-BA13-79B44B5F7D5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935" b="94273" l="10000" r="90000">
                          <a14:foregroundMark x1="17955" y1="13746" x2="19205" y2="17755"/>
                          <a14:foregroundMark x1="23295" y1="14662" x2="25455" y2="15578"/>
                          <a14:foregroundMark x1="33409" y1="15693" x2="36023" y2="16151"/>
                          <a14:foregroundMark x1="29886" y1="15578" x2="30227" y2="16151"/>
                          <a14:foregroundMark x1="44318" y1="9049" x2="45114" y2="9049"/>
                          <a14:foregroundMark x1="26818" y1="17640" x2="26818" y2="17640"/>
                          <a14:foregroundMark x1="28068" y1="17640" x2="30341" y2="19129"/>
                          <a14:foregroundMark x1="29545" y1="14548" x2="36477" y2="13631"/>
                          <a14:foregroundMark x1="36477" y1="13631" x2="36477" y2="13631"/>
                          <a14:foregroundMark x1="37386" y1="15464" x2="43523" y2="14777"/>
                          <a14:foregroundMark x1="46364" y1="13631" x2="55227" y2="13631"/>
                          <a14:foregroundMark x1="55227" y1="13631" x2="59318" y2="13631"/>
                          <a14:foregroundMark x1="50795" y1="10653" x2="59545" y2="13173"/>
                          <a14:foregroundMark x1="61477" y1="12257" x2="68409" y2="11455"/>
                          <a14:foregroundMark x1="58636" y1="10538" x2="62614" y2="9966"/>
                          <a14:foregroundMark x1="54432" y1="15006" x2="62386" y2="15120"/>
                          <a14:foregroundMark x1="65114" y1="13517" x2="70114" y2="14548"/>
                          <a14:foregroundMark x1="61818" y1="12486" x2="70455" y2="13173"/>
                          <a14:foregroundMark x1="82386" y1="9622" x2="82386" y2="10653"/>
                          <a14:foregroundMark x1="12045" y1="42497" x2="13182" y2="45934"/>
                          <a14:foregroundMark x1="11364" y1="88431" x2="11364" y2="88431"/>
                          <a14:foregroundMark x1="21250" y1="94273" x2="21250" y2="94273"/>
                          <a14:foregroundMark x1="74432" y1="13288" x2="74432" y2="13288"/>
                          <a14:foregroundMark x1="77955" y1="11798" x2="77955" y2="11798"/>
                          <a14:foregroundMark x1="73977" y1="13173" x2="75455" y2="12944"/>
                          <a14:foregroundMark x1="77500" y1="12600" x2="77841" y2="12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8" t="4320" r="7224" b="2963"/>
            <a:stretch/>
          </p:blipFill>
          <p:spPr bwMode="auto">
            <a:xfrm>
              <a:off x="603158" y="4725097"/>
              <a:ext cx="1728521" cy="1836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89DA09-38AA-49C1-A6C0-C3C42473D16C}"/>
                </a:ext>
              </a:extLst>
            </p:cNvPr>
            <p:cNvSpPr txBox="1"/>
            <p:nvPr/>
          </p:nvSpPr>
          <p:spPr>
            <a:xfrm>
              <a:off x="906058" y="6155765"/>
              <a:ext cx="1270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CC279C1-FB7E-412C-AF5A-D15080DCFC21}"/>
              </a:ext>
            </a:extLst>
          </p:cNvPr>
          <p:cNvSpPr txBox="1"/>
          <p:nvPr/>
        </p:nvSpPr>
        <p:spPr>
          <a:xfrm>
            <a:off x="4775200" y="258025"/>
            <a:ext cx="681364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n-ea"/>
              </a:rPr>
              <a:t>127</a:t>
            </a:r>
            <a:r>
              <a:rPr lang="ko-KR" altLang="en-US" sz="2800" dirty="0">
                <a:latin typeface="+mn-ea"/>
              </a:rPr>
              <a:t>쪽 새 단어 먼저 확인할게요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52896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127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EB07AB6-425B-4443-BA92-D75251672352}"/>
              </a:ext>
            </a:extLst>
          </p:cNvPr>
          <p:cNvSpPr/>
          <p:nvPr/>
        </p:nvSpPr>
        <p:spPr>
          <a:xfrm>
            <a:off x="614680" y="3567899"/>
            <a:ext cx="3135722" cy="247285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‘</a:t>
            </a:r>
            <a:r>
              <a:rPr lang="ko-KR" altLang="en-US" sz="3200" b="1" dirty="0"/>
              <a:t>한글의 과학적 창제 원리</a:t>
            </a:r>
            <a:r>
              <a:rPr lang="en-US" altLang="ko-KR" sz="3200" b="1" dirty="0"/>
              <a:t>’</a:t>
            </a:r>
            <a:r>
              <a:rPr lang="ko-KR" altLang="en-US" sz="3200" b="1" dirty="0"/>
              <a:t>라는 제목으로 </a:t>
            </a:r>
            <a:endParaRPr lang="en-US" altLang="ko-KR" sz="3200" b="1" dirty="0"/>
          </a:p>
          <a:p>
            <a:pPr algn="ctr"/>
            <a:r>
              <a:rPr lang="ko-KR" altLang="en-US" sz="3200" b="1" dirty="0"/>
              <a:t>글 쓰기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B98FB5-0584-4C6B-8A38-EBD557695D88}"/>
              </a:ext>
            </a:extLst>
          </p:cNvPr>
          <p:cNvSpPr txBox="1"/>
          <p:nvPr/>
        </p:nvSpPr>
        <p:spPr>
          <a:xfrm>
            <a:off x="603158" y="999604"/>
            <a:ext cx="9109802" cy="10540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6000" dirty="0">
                <a:latin typeface="GungsuhChe" panose="02030609000101010101" pitchFamily="49" charset="-127"/>
                <a:ea typeface="GungsuhChe" panose="02030609000101010101" pitchFamily="49" charset="-127"/>
              </a:rPr>
              <a:t>ㅁ ㅅ ㅊ ㅇ ㅎ ㅂ ㅆ ㅍ</a:t>
            </a:r>
            <a:endParaRPr lang="en-US" sz="6000" dirty="0">
              <a:latin typeface="GungsuhChe" panose="02030609000101010101" pitchFamily="49" charset="-127"/>
              <a:ea typeface="GungsuhChe" panose="02030609000101010101" pitchFamily="49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292DB8-AB2A-45BD-ADE8-01BEB302719F}"/>
              </a:ext>
            </a:extLst>
          </p:cNvPr>
          <p:cNvSpPr txBox="1"/>
          <p:nvPr/>
        </p:nvSpPr>
        <p:spPr>
          <a:xfrm>
            <a:off x="614680" y="2163767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위의 자음을 모양이 비슷한 것끼리 묶어 보세요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3872322" y="3669637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교과서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4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번을 보면서 관련 자료를 조사하고 글을 써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7548880" y="4765738"/>
            <a:ext cx="3850642" cy="1485298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178" y="303247"/>
            <a:ext cx="1445260" cy="155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E0DE0CF-0C87-49CC-B6A5-9272E3785129}"/>
              </a:ext>
            </a:extLst>
          </p:cNvPr>
          <p:cNvSpPr txBox="1"/>
          <p:nvPr/>
        </p:nvSpPr>
        <p:spPr>
          <a:xfrm>
            <a:off x="614680" y="2841737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왜 그렇게 묶었는지 설명해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  <p:bldP spid="8" grpId="0"/>
      <p:bldP spid="12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rgbClr val="FF330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13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166460" y="1464086"/>
            <a:ext cx="3834679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7200" b="1" kern="0" dirty="0">
                <a:latin typeface="+mj-lt"/>
                <a:ea typeface="Malgun Gothic" panose="020B0503020000020004" pitchFamily="34" charset="-127"/>
              </a:rPr>
              <a:t>같고도 다른 언어</a:t>
            </a:r>
            <a:endParaRPr lang="en-US" sz="72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BF351D-BD9B-4C38-9E38-41151E6023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73"/>
          <a:stretch/>
        </p:blipFill>
        <p:spPr>
          <a:xfrm>
            <a:off x="0" y="0"/>
            <a:ext cx="7998036" cy="618294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FF86A6-6D46-4D68-9A17-A527A87AC3F9}"/>
              </a:ext>
            </a:extLst>
          </p:cNvPr>
          <p:cNvSpPr/>
          <p:nvPr/>
        </p:nvSpPr>
        <p:spPr>
          <a:xfrm>
            <a:off x="609600" y="289281"/>
            <a:ext cx="5059680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128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문화 읽기 </a:t>
            </a:r>
            <a:r>
              <a:rPr lang="en-US" altLang="ko-KR" sz="3200" dirty="0">
                <a:latin typeface="+mn-ea"/>
              </a:rPr>
              <a:t>‘</a:t>
            </a:r>
            <a:r>
              <a:rPr lang="ko-KR" altLang="en-US" sz="3200" dirty="0">
                <a:latin typeface="+mn-ea"/>
              </a:rPr>
              <a:t>줄임말</a:t>
            </a:r>
            <a:r>
              <a:rPr lang="en-US" altLang="ko-KR" sz="3200" dirty="0">
                <a:latin typeface="+mn-ea"/>
              </a:rPr>
              <a:t>’</a:t>
            </a:r>
            <a:endParaRPr lang="en-US" sz="3200" dirty="0">
              <a:latin typeface="+mn-ea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E07B8E7-6F37-4DCD-8EB3-588D15C9F635}"/>
              </a:ext>
            </a:extLst>
          </p:cNvPr>
          <p:cNvGrpSpPr/>
          <p:nvPr/>
        </p:nvGrpSpPr>
        <p:grpSpPr>
          <a:xfrm>
            <a:off x="8696960" y="536338"/>
            <a:ext cx="3495040" cy="2079799"/>
            <a:chOff x="660649" y="548640"/>
            <a:chExt cx="3763745" cy="2699657"/>
          </a:xfrm>
        </p:grpSpPr>
        <p:pic>
          <p:nvPicPr>
            <p:cNvPr id="6146" name="Picture 2" descr="Girl Texting Illustrations, Royalty-Free Vector Graphics &amp; Clip ...">
              <a:extLst>
                <a:ext uri="{FF2B5EF4-FFF2-40B4-BE49-F238E27FC236}">
                  <a16:creationId xmlns:a16="http://schemas.microsoft.com/office/drawing/2014/main" id="{D78C33BA-7052-4FAB-82E2-4BA302EE6C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30" b="7719"/>
            <a:stretch/>
          </p:blipFill>
          <p:spPr bwMode="auto">
            <a:xfrm>
              <a:off x="660649" y="548640"/>
              <a:ext cx="3763745" cy="2611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31E5672-A18F-4D39-B31C-B7DE069CF53E}"/>
                </a:ext>
              </a:extLst>
            </p:cNvPr>
            <p:cNvSpPr txBox="1"/>
            <p:nvPr/>
          </p:nvSpPr>
          <p:spPr>
            <a:xfrm>
              <a:off x="1479146" y="3002076"/>
              <a:ext cx="21267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©istockphoto.com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E293C6C-716A-45A9-B0B6-D7F364394713}"/>
              </a:ext>
            </a:extLst>
          </p:cNvPr>
          <p:cNvSpPr txBox="1"/>
          <p:nvPr/>
        </p:nvSpPr>
        <p:spPr>
          <a:xfrm>
            <a:off x="609600" y="1103645"/>
            <a:ext cx="829056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휴대 전화로 문자 메시지를 보낼 때 줄임말을 많이 써요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여러분은 어떤 표현을 자주 써요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AC7FAD-DC13-45A1-92D7-C6E9E3B26F47}"/>
              </a:ext>
            </a:extLst>
          </p:cNvPr>
          <p:cNvGrpSpPr/>
          <p:nvPr/>
        </p:nvGrpSpPr>
        <p:grpSpPr>
          <a:xfrm>
            <a:off x="609600" y="3401099"/>
            <a:ext cx="1757680" cy="1892432"/>
            <a:chOff x="603158" y="4725097"/>
            <a:chExt cx="1728521" cy="1836632"/>
          </a:xfrm>
        </p:grpSpPr>
        <p:pic>
          <p:nvPicPr>
            <p:cNvPr id="13" name="Picture 2" descr="School Clipart School Reading Book">
              <a:extLst>
                <a:ext uri="{FF2B5EF4-FFF2-40B4-BE49-F238E27FC236}">
                  <a16:creationId xmlns:a16="http://schemas.microsoft.com/office/drawing/2014/main" id="{06C11BD1-E1AF-4F4E-A88D-185AE712E8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935" b="94273" l="10000" r="90000">
                          <a14:foregroundMark x1="17955" y1="13746" x2="19205" y2="17755"/>
                          <a14:foregroundMark x1="23295" y1="14662" x2="25455" y2="15578"/>
                          <a14:foregroundMark x1="33409" y1="15693" x2="36023" y2="16151"/>
                          <a14:foregroundMark x1="29886" y1="15578" x2="30227" y2="16151"/>
                          <a14:foregroundMark x1="44318" y1="9049" x2="45114" y2="9049"/>
                          <a14:foregroundMark x1="26818" y1="17640" x2="26818" y2="17640"/>
                          <a14:foregroundMark x1="28068" y1="17640" x2="30341" y2="19129"/>
                          <a14:foregroundMark x1="29545" y1="14548" x2="36477" y2="13631"/>
                          <a14:foregroundMark x1="36477" y1="13631" x2="36477" y2="13631"/>
                          <a14:foregroundMark x1="37386" y1="15464" x2="43523" y2="14777"/>
                          <a14:foregroundMark x1="46364" y1="13631" x2="55227" y2="13631"/>
                          <a14:foregroundMark x1="55227" y1="13631" x2="59318" y2="13631"/>
                          <a14:foregroundMark x1="50795" y1="10653" x2="59545" y2="13173"/>
                          <a14:foregroundMark x1="61477" y1="12257" x2="68409" y2="11455"/>
                          <a14:foregroundMark x1="58636" y1="10538" x2="62614" y2="9966"/>
                          <a14:foregroundMark x1="54432" y1="15006" x2="62386" y2="15120"/>
                          <a14:foregroundMark x1="65114" y1="13517" x2="70114" y2="14548"/>
                          <a14:foregroundMark x1="61818" y1="12486" x2="70455" y2="13173"/>
                          <a14:foregroundMark x1="82386" y1="9622" x2="82386" y2="10653"/>
                          <a14:foregroundMark x1="12045" y1="42497" x2="13182" y2="45934"/>
                          <a14:foregroundMark x1="11364" y1="88431" x2="11364" y2="88431"/>
                          <a14:foregroundMark x1="21250" y1="94273" x2="21250" y2="94273"/>
                          <a14:foregroundMark x1="74432" y1="13288" x2="74432" y2="13288"/>
                          <a14:foregroundMark x1="77955" y1="11798" x2="77955" y2="11798"/>
                          <a14:foregroundMark x1="73977" y1="13173" x2="75455" y2="12944"/>
                          <a14:foregroundMark x1="77500" y1="12600" x2="77841" y2="12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8" t="4320" r="7224" b="2963"/>
            <a:stretch/>
          </p:blipFill>
          <p:spPr bwMode="auto">
            <a:xfrm>
              <a:off x="603158" y="4725097"/>
              <a:ext cx="1728521" cy="1836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0085E5-756C-4112-809F-7F8D1B1D5267}"/>
                </a:ext>
              </a:extLst>
            </p:cNvPr>
            <p:cNvSpPr txBox="1"/>
            <p:nvPr/>
          </p:nvSpPr>
          <p:spPr>
            <a:xfrm>
              <a:off x="906058" y="6155765"/>
              <a:ext cx="1270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979D244-BD8D-42CE-9270-723DA5322874}"/>
              </a:ext>
            </a:extLst>
          </p:cNvPr>
          <p:cNvSpPr txBox="1"/>
          <p:nvPr/>
        </p:nvSpPr>
        <p:spPr>
          <a:xfrm>
            <a:off x="2468880" y="2953374"/>
            <a:ext cx="92456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과거의 줄임말과 현대의 줄임말은 사용 목적이 어떻게 달라요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2468880" y="4133114"/>
            <a:ext cx="92456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외모를 중시하는 사회 분위기에서 나온 말로는 어떤 것이 있나요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80FED7-6609-4D11-89E4-2F0934BDBD81}"/>
              </a:ext>
            </a:extLst>
          </p:cNvPr>
          <p:cNvSpPr txBox="1"/>
          <p:nvPr/>
        </p:nvSpPr>
        <p:spPr>
          <a:xfrm>
            <a:off x="2468880" y="5359815"/>
            <a:ext cx="92456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영어에도 줄임말이 많죠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어떤 걸 자주 써요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7870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FF86A6-6D46-4D68-9A17-A527A87AC3F9}"/>
              </a:ext>
            </a:extLst>
          </p:cNvPr>
          <p:cNvSpPr/>
          <p:nvPr/>
        </p:nvSpPr>
        <p:spPr>
          <a:xfrm>
            <a:off x="843280" y="236569"/>
            <a:ext cx="3413760" cy="1315999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ko-KR" altLang="en-US" sz="3000" dirty="0">
                <a:latin typeface="+mn-ea"/>
              </a:rPr>
              <a:t>십대 청소년 언어 줄임말 테스트</a:t>
            </a:r>
            <a:endParaRPr lang="en-US" sz="3000" dirty="0">
              <a:latin typeface="+mn-ea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4BC868E-7C1A-4F42-863D-2374D99AB6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3362" t="20689" r="26358" b="5594"/>
          <a:stretch/>
        </p:blipFill>
        <p:spPr>
          <a:xfrm>
            <a:off x="4490720" y="287369"/>
            <a:ext cx="7020560" cy="57897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D475CD-C022-423D-9F04-9728C30B35C1}"/>
              </a:ext>
            </a:extLst>
          </p:cNvPr>
          <p:cNvSpPr/>
          <p:nvPr/>
        </p:nvSpPr>
        <p:spPr>
          <a:xfrm>
            <a:off x="10231120" y="4453374"/>
            <a:ext cx="1198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https://blog.naver.com/gbw1201/220318411101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1A84F5-A85E-4456-83AA-9A5766C23633}"/>
              </a:ext>
            </a:extLst>
          </p:cNvPr>
          <p:cNvSpPr txBox="1"/>
          <p:nvPr/>
        </p:nvSpPr>
        <p:spPr>
          <a:xfrm>
            <a:off x="386080" y="1804207"/>
            <a:ext cx="387096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20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개 문제 중 몇 개나 알아요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2969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050" name="Picture 2" descr="[줄임말 영역] 10대 언어 줄임말 테스트">
            <a:extLst>
              <a:ext uri="{FF2B5EF4-FFF2-40B4-BE49-F238E27FC236}">
                <a16:creationId xmlns:a16="http://schemas.microsoft.com/office/drawing/2014/main" id="{DB398D83-DAB2-47E5-AA90-7FC6CED47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991" y="142240"/>
            <a:ext cx="7184938" cy="5933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DF8389F-210C-4B0D-B9BF-B734C89015C3}"/>
              </a:ext>
            </a:extLst>
          </p:cNvPr>
          <p:cNvSpPr/>
          <p:nvPr/>
        </p:nvSpPr>
        <p:spPr>
          <a:xfrm>
            <a:off x="2804135" y="4875351"/>
            <a:ext cx="14427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5"/>
              </a:rPr>
              <a:t>https://blog.naver.com/gbw1201/220318411101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CACC61A-8463-4EF2-82CB-59E488B7A50B}"/>
              </a:ext>
            </a:extLst>
          </p:cNvPr>
          <p:cNvSpPr/>
          <p:nvPr/>
        </p:nvSpPr>
        <p:spPr>
          <a:xfrm>
            <a:off x="755962" y="116344"/>
            <a:ext cx="3413760" cy="1315999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ko-KR" altLang="en-US" sz="3000" dirty="0">
                <a:latin typeface="+mn-ea"/>
              </a:rPr>
              <a:t>십대 청소년 언어 줄임말 테스트</a:t>
            </a:r>
            <a:endParaRPr lang="en-US" sz="30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44043E-F0FB-4A9F-B041-8600B4D621BF}"/>
              </a:ext>
            </a:extLst>
          </p:cNvPr>
          <p:cNvSpPr txBox="1"/>
          <p:nvPr/>
        </p:nvSpPr>
        <p:spPr>
          <a:xfrm>
            <a:off x="375897" y="1861094"/>
            <a:ext cx="38709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정답 확인해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6278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08F70A65-1C0D-4EA2-BE3E-7A873B06CB9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86AAA8-BB66-4A5B-A89F-BCC734003D9F}"/>
              </a:ext>
            </a:extLst>
          </p:cNvPr>
          <p:cNvSpPr/>
          <p:nvPr/>
        </p:nvSpPr>
        <p:spPr>
          <a:xfrm>
            <a:off x="10740276" y="1362154"/>
            <a:ext cx="13570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https://www.youtube.com/watch?v=2xYHllUWqPM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28183F0-D803-4C9E-BBF0-245548517C18}"/>
              </a:ext>
            </a:extLst>
          </p:cNvPr>
          <p:cNvSpPr/>
          <p:nvPr/>
        </p:nvSpPr>
        <p:spPr>
          <a:xfrm>
            <a:off x="10777728" y="122761"/>
            <a:ext cx="1099311" cy="1137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dirty="0">
                <a:latin typeface="+mn-ea"/>
              </a:rPr>
              <a:t>문화 뉴스</a:t>
            </a:r>
            <a:endParaRPr lang="en-US" sz="3000" dirty="0">
              <a:latin typeface="+mn-ea"/>
            </a:endParaRPr>
          </a:p>
        </p:txBody>
      </p:sp>
      <p:pic>
        <p:nvPicPr>
          <p:cNvPr id="6" name="Online Media 5" title="[￫ﾦﾬ￭ﾏﾬ￭ﾊﾸ] ￬ﾤﾄ￬ﾞﾄ￫ﾧﾐ ￬ﾋﾠ￬ﾡﾰ￬ﾖﾴ￭ﾙﾕ￬ﾂﾰ ￪ﾵﾭ￬ﾖﾴ￭ﾌﾌ￪ﾴﾴ￬ﾋﾬ￪ﾰﾁ">
            <a:hlinkClick r:id="" action="ppaction://media"/>
            <a:extLst>
              <a:ext uri="{FF2B5EF4-FFF2-40B4-BE49-F238E27FC236}">
                <a16:creationId xmlns:a16="http://schemas.microsoft.com/office/drawing/2014/main" id="{ADB33B34-4BB5-4390-9A10-8E091DF58F5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6932" y="122761"/>
            <a:ext cx="10574340" cy="594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1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A054F46C-7419-4BB9-8C85-38FCF03F57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Cylinder 2">
            <a:extLst>
              <a:ext uri="{FF2B5EF4-FFF2-40B4-BE49-F238E27FC236}">
                <a16:creationId xmlns:a16="http://schemas.microsoft.com/office/drawing/2014/main" id="{4254E775-D065-4C50-9EAC-D10E2F8A1177}"/>
              </a:ext>
            </a:extLst>
          </p:cNvPr>
          <p:cNvSpPr/>
          <p:nvPr/>
        </p:nvSpPr>
        <p:spPr>
          <a:xfrm>
            <a:off x="609600" y="355600"/>
            <a:ext cx="2326640" cy="1737360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선생님의 문화 노트</a:t>
            </a:r>
            <a:endParaRPr lang="en-US" sz="32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2ED376B-3C37-413D-BD6B-EC368955DE4F}"/>
              </a:ext>
            </a:extLst>
          </p:cNvPr>
          <p:cNvGrpSpPr/>
          <p:nvPr/>
        </p:nvGrpSpPr>
        <p:grpSpPr>
          <a:xfrm>
            <a:off x="4094482" y="71120"/>
            <a:ext cx="8097518" cy="6182943"/>
            <a:chOff x="2936241" y="0"/>
            <a:chExt cx="8097518" cy="6182943"/>
          </a:xfrm>
        </p:grpSpPr>
        <p:pic>
          <p:nvPicPr>
            <p:cNvPr id="7170" name="Picture 2" descr="Notepad Clipart Black And White">
              <a:extLst>
                <a:ext uri="{FF2B5EF4-FFF2-40B4-BE49-F238E27FC236}">
                  <a16:creationId xmlns:a16="http://schemas.microsoft.com/office/drawing/2014/main" id="{CE6708FA-73AD-4D7D-9AB1-10278AF1CD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1000" b="87462" l="17308" r="82538">
                          <a14:foregroundMark x1="21462" y1="16538" x2="18231" y2="19615"/>
                          <a14:foregroundMark x1="24923" y1="11615" x2="23538" y2="11615"/>
                          <a14:foregroundMark x1="17769" y1="17231" x2="23846" y2="16692"/>
                          <a14:foregroundMark x1="24154" y1="11462" x2="23538" y2="15000"/>
                          <a14:foregroundMark x1="24000" y1="12538" x2="25769" y2="14615"/>
                          <a14:foregroundMark x1="29000" y1="11462" x2="26231" y2="16231"/>
                          <a14:foregroundMark x1="28923" y1="12231" x2="30538" y2="16538"/>
                          <a14:foregroundMark x1="30846" y1="16692" x2="36615" y2="15462"/>
                          <a14:foregroundMark x1="36769" y1="11462" x2="36462" y2="15615"/>
                          <a14:foregroundMark x1="36154" y1="11000" x2="38692" y2="16077"/>
                          <a14:foregroundMark x1="17308" y1="68077" x2="18692" y2="75308"/>
                          <a14:foregroundMark x1="18692" y1="75308" x2="17923" y2="80846"/>
                          <a14:foregroundMark x1="17769" y1="58846" x2="18231" y2="71000"/>
                          <a14:foregroundMark x1="17923" y1="82308" x2="33462" y2="84538"/>
                          <a14:foregroundMark x1="17615" y1="81385" x2="24615" y2="83615"/>
                          <a14:foregroundMark x1="24615" y1="83615" x2="32000" y2="82308"/>
                          <a14:foregroundMark x1="32000" y1="82308" x2="53385" y2="85231"/>
                          <a14:foregroundMark x1="53385" y1="85231" x2="55538" y2="85077"/>
                          <a14:foregroundMark x1="18692" y1="82000" x2="25923" y2="82154"/>
                          <a14:foregroundMark x1="25923" y1="82154" x2="33615" y2="81846"/>
                          <a14:foregroundMark x1="33615" y1="81846" x2="41154" y2="82615"/>
                          <a14:foregroundMark x1="41154" y1="82615" x2="48385" y2="82308"/>
                          <a14:foregroundMark x1="48385" y1="82308" x2="48615" y2="82308"/>
                          <a14:foregroundMark x1="50385" y1="81385" x2="59385" y2="82769"/>
                          <a14:foregroundMark x1="56769" y1="81231" x2="71000" y2="85231"/>
                          <a14:foregroundMark x1="71000" y1="85231" x2="75385" y2="84923"/>
                          <a14:foregroundMark x1="76308" y1="82462" x2="82077" y2="81692"/>
                          <a14:foregroundMark x1="53000" y1="87462" x2="42692" y2="85538"/>
                          <a14:foregroundMark x1="82538" y1="59923" x2="82385" y2="63154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93" t="8689" r="15293" b="8764"/>
            <a:stretch/>
          </p:blipFill>
          <p:spPr bwMode="auto">
            <a:xfrm>
              <a:off x="2936241" y="0"/>
              <a:ext cx="7920846" cy="6182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16F4FC9-3E1B-4EE1-8722-73E2AA35D9C9}"/>
                </a:ext>
              </a:extLst>
            </p:cNvPr>
            <p:cNvSpPr txBox="1"/>
            <p:nvPr/>
          </p:nvSpPr>
          <p:spPr>
            <a:xfrm>
              <a:off x="9117630" y="5128728"/>
              <a:ext cx="19161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CC07743-55F7-416A-AB20-4F8A63B04F20}"/>
              </a:ext>
            </a:extLst>
          </p:cNvPr>
          <p:cNvSpPr txBox="1"/>
          <p:nvPr/>
        </p:nvSpPr>
        <p:spPr>
          <a:xfrm>
            <a:off x="4653280" y="1002223"/>
            <a:ext cx="7020560" cy="432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2800" dirty="0"/>
              <a:t>인터넷에서 쓰는 어휘들 중에는 아직 표준어로 인정받지 못한 경우가 많다</a:t>
            </a:r>
            <a:r>
              <a:rPr lang="en-US" altLang="ko-KR" sz="2800" dirty="0"/>
              <a:t>. </a:t>
            </a:r>
            <a:r>
              <a:rPr lang="ko-KR" altLang="en-US" sz="2800" dirty="0"/>
              <a:t>최근 국립국어원에서는 함께 만드는 사전 </a:t>
            </a:r>
            <a:r>
              <a:rPr lang="en-US" altLang="ko-KR" sz="2800" b="1" dirty="0"/>
              <a:t>‘</a:t>
            </a:r>
            <a:r>
              <a:rPr lang="ko-KR" altLang="en-US" sz="2800" b="1" dirty="0"/>
              <a:t>우리말 샘</a:t>
            </a:r>
            <a:r>
              <a:rPr lang="en-US" altLang="ko-KR" sz="2800" b="1" dirty="0"/>
              <a:t>’</a:t>
            </a:r>
            <a:r>
              <a:rPr lang="ko-KR" altLang="en-US" sz="2800" dirty="0"/>
              <a:t>에 사용자들이 직접 단어를 올리고 설명할 수 있도록 했다</a:t>
            </a:r>
            <a:r>
              <a:rPr lang="en-US" altLang="ko-KR" sz="2800" dirty="0"/>
              <a:t>. </a:t>
            </a:r>
            <a:r>
              <a:rPr lang="ko-KR" altLang="en-US" sz="2800" dirty="0"/>
              <a:t>이곳을 통해 사람들이 흔히 쓰는 언어를 확인할 수 있다</a:t>
            </a:r>
            <a:r>
              <a:rPr lang="en-US" altLang="ko-KR" sz="2800" dirty="0"/>
              <a:t>. </a:t>
            </a:r>
            <a:r>
              <a:rPr lang="ko-KR" altLang="en-US" sz="2800" dirty="0"/>
              <a:t>하지만 유행어만 따라 쓰는 것은 올바른 언어 생활이 아니므로 좋은 말을 골라서 쓰도록 하자</a:t>
            </a:r>
            <a:r>
              <a:rPr lang="en-US" altLang="ko-KR" sz="2800" dirty="0"/>
              <a:t>. </a:t>
            </a:r>
            <a:endParaRPr lang="en-US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2D42D1-B96E-4EEC-A0DB-E554966F37FB}"/>
              </a:ext>
            </a:extLst>
          </p:cNvPr>
          <p:cNvSpPr/>
          <p:nvPr/>
        </p:nvSpPr>
        <p:spPr>
          <a:xfrm>
            <a:off x="1844889" y="2966476"/>
            <a:ext cx="23257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hlinkClick r:id="rId4"/>
              </a:rPr>
              <a:t>https://opendict.korean.go.kr/main</a:t>
            </a:r>
            <a:r>
              <a:rPr lang="en-US" sz="20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722565-A483-4A69-815F-9D1A39ED2F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1917" t="25926" r="32667" b="46370"/>
          <a:stretch/>
        </p:blipFill>
        <p:spPr>
          <a:xfrm>
            <a:off x="486555" y="3891524"/>
            <a:ext cx="3607927" cy="1587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8808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667760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©Pngguru.com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899920" y="2029573"/>
            <a:ext cx="7900486" cy="3364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한국어나 영어 말고 다른 언어도 공부해 본 적이 있나요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어느 나라 말이에요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그 언어는 한국어나 영어하고 비교할 때 어떤 점에서 비슷하고 어떤 점에서 달랐나요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말의 순서나 발음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억양 등 자신이 느낀 점을 바탕으로 언어 이야기를 써 보세요</a:t>
            </a:r>
            <a:r>
              <a:rPr lang="en-US" altLang="ko-KR" sz="3000" dirty="0">
                <a:latin typeface="+mn-ea"/>
              </a:rPr>
              <a:t>. 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218243" y="127600"/>
            <a:ext cx="2173351" cy="238004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숙제도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https://www.clipart.email/clipart/presentation-clipart-png-78041.html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https://www.clipart.email/clipart/book-clipart-school-reading-177093.html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https://www.istockphoto.com/vector/children-with-smartphones-gm1009643994-272193992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https://blog.naver.com/gbw1201/220318411101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https://www.youtube.com/watch?v=2xYHllUWqPM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https://opendict.korean.go.kr/main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https://www.pngguru.com/free-transparent-background-png-clipart-nbjoa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FontTx/>
              <a:buAutoNum type="arabicPeriod"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altLang="ko-K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618186" y="470745"/>
            <a:ext cx="10985679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세계 여러 나라의 사람들이 고유 의상을 입고 있어요</a:t>
            </a:r>
            <a:r>
              <a:rPr lang="en-US" altLang="ko-KR" sz="32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5171440" y="1474473"/>
            <a:ext cx="702055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의상만 다른 게 아니라 사용하는 언어도 달라요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5171439" y="2936238"/>
            <a:ext cx="7020560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여러분이 사용하는 영어는 어떤 특징을 가지고 있어요</a:t>
            </a:r>
            <a:r>
              <a:rPr lang="en-US" altLang="ko-KR" sz="32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1" y="5062123"/>
            <a:ext cx="12191998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영어는 한국어와 어떤 차이가 있어요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2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7AB603-678C-4683-81B7-A72DE5E127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81" t="6863" r="5235"/>
          <a:stretch/>
        </p:blipFill>
        <p:spPr>
          <a:xfrm>
            <a:off x="618184" y="1245666"/>
            <a:ext cx="4400431" cy="363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13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과에서는 세계에는 다양한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언어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가 있고 각각 다른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언어 특징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을 가지고 있다는 것에 대해 이야기할 거예요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03160" y="2002094"/>
            <a:ext cx="549284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한국어와 영어의 특징에 대해 이야기할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언어 간 차이에 대해 설명할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0688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400800" y="2002093"/>
            <a:ext cx="5188039" cy="3880834"/>
            <a:chOff x="1063197" y="2296733"/>
            <a:chExt cx="4606084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1063197" y="3099087"/>
              <a:ext cx="4606084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언어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언어의 특징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-</a:t>
              </a:r>
              <a:r>
                <a:rPr lang="ko-KR" altLang="en-US" sz="3200" dirty="0"/>
                <a:t>냐 하면</a:t>
              </a:r>
              <a:endParaRPr lang="en-US" altLang="ko-KR" sz="3200" dirty="0"/>
            </a:p>
            <a:p>
              <a:r>
                <a:rPr lang="en-US" altLang="ko-KR" sz="3200" dirty="0"/>
                <a:t>            2. -</a:t>
              </a:r>
              <a:r>
                <a:rPr lang="ko-KR" altLang="en-US" sz="3200" dirty="0"/>
                <a:t>답니다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줄임말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894111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88CB804-1B31-4556-A066-2B4D6F821312}"/>
              </a:ext>
            </a:extLst>
          </p:cNvPr>
          <p:cNvSpPr/>
          <p:nvPr/>
        </p:nvSpPr>
        <p:spPr>
          <a:xfrm>
            <a:off x="603159" y="128784"/>
            <a:ext cx="2565044" cy="1049775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6F58BE-FE99-433C-B2AA-B47053191269}"/>
              </a:ext>
            </a:extLst>
          </p:cNvPr>
          <p:cNvSpPr txBox="1"/>
          <p:nvPr/>
        </p:nvSpPr>
        <p:spPr>
          <a:xfrm>
            <a:off x="3352800" y="196870"/>
            <a:ext cx="8236041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다음은 언어의 특징을 설명할 수 있는 어휘예요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뜻을 알아 볼까요</a:t>
            </a:r>
            <a:r>
              <a:rPr lang="en-US" altLang="ko-KR" sz="2800" dirty="0">
                <a:latin typeface="+mn-ea"/>
              </a:rPr>
              <a:t>?</a:t>
            </a:r>
            <a:endParaRPr lang="en-US" sz="2800" dirty="0">
              <a:latin typeface="+mn-ea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F522F38-195A-437D-92E2-FA3593607666}"/>
              </a:ext>
            </a:extLst>
          </p:cNvPr>
          <p:cNvGrpSpPr/>
          <p:nvPr/>
        </p:nvGrpSpPr>
        <p:grpSpPr>
          <a:xfrm>
            <a:off x="383681" y="1667490"/>
            <a:ext cx="4147679" cy="4141757"/>
            <a:chOff x="452801" y="1697861"/>
            <a:chExt cx="4212403" cy="389311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EF3F230-6B6F-4BD8-9B9A-AC130F63B1FA}"/>
                </a:ext>
              </a:extLst>
            </p:cNvPr>
            <p:cNvSpPr/>
            <p:nvPr/>
          </p:nvSpPr>
          <p:spPr>
            <a:xfrm>
              <a:off x="452801" y="2277512"/>
              <a:ext cx="4212403" cy="3313468"/>
            </a:xfrm>
            <a:prstGeom prst="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높임법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조사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어미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경음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어순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문법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억양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발음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어족</a:t>
              </a:r>
              <a:endParaRPr lang="en-US" sz="32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4E21B6-4C6B-4FDC-8E62-0A4F4751559A}"/>
                </a:ext>
              </a:extLst>
            </p:cNvPr>
            <p:cNvSpPr/>
            <p:nvPr/>
          </p:nvSpPr>
          <p:spPr>
            <a:xfrm>
              <a:off x="1086673" y="1697861"/>
              <a:ext cx="2926977" cy="75981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언어 관련 어휘</a:t>
              </a:r>
              <a:endParaRPr lang="en-US" sz="28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74442FD-BAE7-4666-8037-D336BA18129C}"/>
              </a:ext>
            </a:extLst>
          </p:cNvPr>
          <p:cNvSpPr txBox="1"/>
          <p:nvPr/>
        </p:nvSpPr>
        <p:spPr>
          <a:xfrm>
            <a:off x="4738209" y="1562685"/>
            <a:ext cx="7070110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한국어와 영어는 어떻게 다른가요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587193-008D-4788-80DB-F867D3C5DB41}"/>
              </a:ext>
            </a:extLst>
          </p:cNvPr>
          <p:cNvSpPr txBox="1"/>
          <p:nvPr/>
        </p:nvSpPr>
        <p:spPr>
          <a:xfrm>
            <a:off x="4738209" y="2326925"/>
            <a:ext cx="7070110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8C04BC"/>
                </a:solidFill>
                <a:latin typeface="+mn-ea"/>
              </a:rPr>
              <a:t>한국어를 배울 때는 어떤 점이 어려운가요</a:t>
            </a:r>
            <a:r>
              <a:rPr lang="en-US" altLang="ko-KR" sz="3200" b="1" dirty="0">
                <a:solidFill>
                  <a:srgbClr val="8C04BC"/>
                </a:solidFill>
                <a:latin typeface="+mn-ea"/>
              </a:rPr>
              <a:t>?</a:t>
            </a:r>
            <a:endParaRPr lang="en-US" sz="32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6A2695-BAE5-4D30-BB10-BD84AEAADA15}"/>
              </a:ext>
            </a:extLst>
          </p:cNvPr>
          <p:cNvSpPr txBox="1"/>
          <p:nvPr/>
        </p:nvSpPr>
        <p:spPr>
          <a:xfrm>
            <a:off x="4738209" y="3682096"/>
            <a:ext cx="7070110" cy="1823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한국어에는 높임법이 있어서 말하는 주체를 높이는 경우가 있고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상대방을 높이는 경우도 있어서 좀 복잡하지요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629668-4EF0-41D6-A58F-93E67167A95E}"/>
              </a:ext>
            </a:extLst>
          </p:cNvPr>
          <p:cNvSpPr/>
          <p:nvPr/>
        </p:nvSpPr>
        <p:spPr>
          <a:xfrm>
            <a:off x="2467680" y="4402486"/>
            <a:ext cx="985520" cy="6390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  <p:bldP spid="18" grpId="0"/>
      <p:bldP spid="19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22018ACF-5D3D-43EA-B5B8-D144AB7B211E}"/>
              </a:ext>
            </a:extLst>
          </p:cNvPr>
          <p:cNvSpPr/>
          <p:nvPr/>
        </p:nvSpPr>
        <p:spPr>
          <a:xfrm>
            <a:off x="609600" y="355600"/>
            <a:ext cx="2326640" cy="1737360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선생님의 어휘 노트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1707F-2A96-4117-82F6-0C0FE5235C77}"/>
              </a:ext>
            </a:extLst>
          </p:cNvPr>
          <p:cNvSpPr txBox="1"/>
          <p:nvPr/>
        </p:nvSpPr>
        <p:spPr>
          <a:xfrm>
            <a:off x="3403600" y="355600"/>
            <a:ext cx="645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/>
              <a:t>어 족</a:t>
            </a:r>
            <a:endParaRPr lang="en-US" altLang="ko-KR" sz="7200" b="1" dirty="0"/>
          </a:p>
          <a:p>
            <a:pPr algn="ctr"/>
            <a:r>
              <a:rPr lang="ko-KR" altLang="en-US" sz="7200" dirty="0"/>
              <a:t>語</a:t>
            </a:r>
            <a:r>
              <a:rPr lang="ko-KR" altLang="en-US" sz="2800" dirty="0"/>
              <a:t>말씀 어</a:t>
            </a:r>
            <a:r>
              <a:rPr lang="ko-KR" altLang="en-US" sz="7200" dirty="0"/>
              <a:t>  族</a:t>
            </a:r>
            <a:r>
              <a:rPr lang="ko-KR" altLang="en-US" sz="2800" dirty="0"/>
              <a:t>겨레 족</a:t>
            </a:r>
            <a:endParaRPr lang="en-US" sz="7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2B8D1-8870-4070-81E6-7EBCD5C64E6B}"/>
              </a:ext>
            </a:extLst>
          </p:cNvPr>
          <p:cNvSpPr txBox="1"/>
          <p:nvPr/>
        </p:nvSpPr>
        <p:spPr>
          <a:xfrm>
            <a:off x="609600" y="2668674"/>
            <a:ext cx="10982960" cy="1375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세계에는 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10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가지 정도의 어족이 있다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600" b="1" dirty="0">
                <a:solidFill>
                  <a:srgbClr val="00B050"/>
                </a:solidFill>
                <a:latin typeface="+mn-ea"/>
              </a:rPr>
              <a:t>영어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는 인도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-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유럽 어족에 속하며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한국어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는 알타이 어족으로 분류된다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B72619A1-B849-4E91-836F-8CE96E038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50327"/>
              </p:ext>
            </p:extLst>
          </p:nvPr>
        </p:nvGraphicFramePr>
        <p:xfrm>
          <a:off x="609600" y="4106724"/>
          <a:ext cx="10983786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7418">
                  <a:extLst>
                    <a:ext uri="{9D8B030D-6E8A-4147-A177-3AD203B41FA5}">
                      <a16:colId xmlns:a16="http://schemas.microsoft.com/office/drawing/2014/main" val="242754951"/>
                    </a:ext>
                  </a:extLst>
                </a:gridCol>
                <a:gridCol w="2196592">
                  <a:extLst>
                    <a:ext uri="{9D8B030D-6E8A-4147-A177-3AD203B41FA5}">
                      <a16:colId xmlns:a16="http://schemas.microsoft.com/office/drawing/2014/main" val="1539863203"/>
                    </a:ext>
                  </a:extLst>
                </a:gridCol>
                <a:gridCol w="2196592">
                  <a:extLst>
                    <a:ext uri="{9D8B030D-6E8A-4147-A177-3AD203B41FA5}">
                      <a16:colId xmlns:a16="http://schemas.microsoft.com/office/drawing/2014/main" val="3892918055"/>
                    </a:ext>
                  </a:extLst>
                </a:gridCol>
                <a:gridCol w="2196592">
                  <a:extLst>
                    <a:ext uri="{9D8B030D-6E8A-4147-A177-3AD203B41FA5}">
                      <a16:colId xmlns:a16="http://schemas.microsoft.com/office/drawing/2014/main" val="3210645159"/>
                    </a:ext>
                  </a:extLst>
                </a:gridCol>
                <a:gridCol w="2196592">
                  <a:extLst>
                    <a:ext uri="{9D8B030D-6E8A-4147-A177-3AD203B41FA5}">
                      <a16:colId xmlns:a16="http://schemas.microsoft.com/office/drawing/2014/main" val="251101897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인도</a:t>
                      </a:r>
                      <a:r>
                        <a:rPr lang="en-US" altLang="ko-KR" sz="2400" dirty="0"/>
                        <a:t>-</a:t>
                      </a:r>
                      <a:r>
                        <a:rPr lang="ko-KR" altLang="en-US" sz="2400" dirty="0"/>
                        <a:t>유럽 어족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함</a:t>
                      </a:r>
                      <a:r>
                        <a:rPr lang="en-US" altLang="ko-KR" sz="2400" dirty="0"/>
                        <a:t>-</a:t>
                      </a:r>
                      <a:r>
                        <a:rPr lang="ko-KR" altLang="en-US" sz="2400" dirty="0"/>
                        <a:t>셈 어족</a:t>
                      </a:r>
                      <a:endParaRPr lang="en-US" altLang="ko-K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우랄 어족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알타이 어족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드라비다 어족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1517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인도</a:t>
                      </a:r>
                      <a:r>
                        <a:rPr lang="en-US" altLang="ko-KR" sz="2400" dirty="0"/>
                        <a:t>-</a:t>
                      </a:r>
                      <a:r>
                        <a:rPr lang="ko-KR" altLang="en-US" sz="2400" dirty="0"/>
                        <a:t>차이나 어족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남도 어족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남아 어족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아메리카 어족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아프리카 어족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521493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D154EFD-1A83-49E5-883D-27D6664CDF08}"/>
              </a:ext>
            </a:extLst>
          </p:cNvPr>
          <p:cNvSpPr/>
          <p:nvPr/>
        </p:nvSpPr>
        <p:spPr>
          <a:xfrm>
            <a:off x="609600" y="4196080"/>
            <a:ext cx="2153920" cy="753265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5DEA67D-FE68-49C2-B07A-1B2625481566}"/>
              </a:ext>
            </a:extLst>
          </p:cNvPr>
          <p:cNvSpPr/>
          <p:nvPr/>
        </p:nvSpPr>
        <p:spPr>
          <a:xfrm>
            <a:off x="7213600" y="4196079"/>
            <a:ext cx="2153920" cy="75326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BC1BAE-A159-4051-B015-59A99A13854B}"/>
              </a:ext>
            </a:extLst>
          </p:cNvPr>
          <p:cNvSpPr/>
          <p:nvPr/>
        </p:nvSpPr>
        <p:spPr>
          <a:xfrm>
            <a:off x="603159" y="103067"/>
            <a:ext cx="2565044" cy="101349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89FAA0-584C-420B-94A9-F1D521335DCB}"/>
              </a:ext>
            </a:extLst>
          </p:cNvPr>
          <p:cNvGrpSpPr/>
          <p:nvPr/>
        </p:nvGrpSpPr>
        <p:grpSpPr>
          <a:xfrm>
            <a:off x="373521" y="1508760"/>
            <a:ext cx="4805680" cy="3840479"/>
            <a:chOff x="5191760" y="1798469"/>
            <a:chExt cx="6385275" cy="225927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5A2E5A-DD92-4BB7-9F2F-48947E9C6B41}"/>
                </a:ext>
              </a:extLst>
            </p:cNvPr>
            <p:cNvSpPr/>
            <p:nvPr/>
          </p:nvSpPr>
          <p:spPr>
            <a:xfrm>
              <a:off x="5191760" y="2220119"/>
              <a:ext cx="6385275" cy="1837623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 algn="ctr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200" dirty="0">
                  <a:solidFill>
                    <a:srgbClr val="FF0000"/>
                  </a:solidFill>
                </a:rPr>
                <a:t>품사</a:t>
              </a:r>
              <a:endParaRPr lang="en-US" altLang="ko-KR" sz="3200" dirty="0">
                <a:solidFill>
                  <a:srgbClr val="FF0000"/>
                </a:solidFill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명사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동사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형용사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부사</a:t>
              </a:r>
              <a:endParaRPr lang="en-US" altLang="ko-KR" sz="3200" dirty="0"/>
            </a:p>
            <a:p>
              <a:pPr marL="457200" indent="-457200" algn="ctr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200" dirty="0">
                  <a:solidFill>
                    <a:srgbClr val="FF0000"/>
                  </a:solidFill>
                </a:rPr>
                <a:t>문장성분</a:t>
              </a:r>
              <a:endParaRPr lang="en-US" altLang="ko-KR" sz="3200" dirty="0">
                <a:solidFill>
                  <a:srgbClr val="FF0000"/>
                </a:solidFill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주어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목적어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서술어</a:t>
              </a:r>
              <a:endParaRPr lang="en-US" sz="32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F1034C-549A-4A5B-9E32-023719A81CA5}"/>
                </a:ext>
              </a:extLst>
            </p:cNvPr>
            <p:cNvSpPr/>
            <p:nvPr/>
          </p:nvSpPr>
          <p:spPr>
            <a:xfrm>
              <a:off x="6423815" y="1798469"/>
              <a:ext cx="3921165" cy="572949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품사와 문법</a:t>
              </a:r>
              <a:endParaRPr lang="en-US" sz="28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1D94CF-94B4-48AC-B44B-C106570DB062}"/>
              </a:ext>
            </a:extLst>
          </p:cNvPr>
          <p:cNvSpPr txBox="1"/>
          <p:nvPr/>
        </p:nvSpPr>
        <p:spPr>
          <a:xfrm>
            <a:off x="5293360" y="1608539"/>
            <a:ext cx="6898640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단어의 종류를 품사라고 해요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.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하나씩 볼까요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9B7A01-9DE6-4992-93CF-D0E4395D16AF}"/>
              </a:ext>
            </a:extLst>
          </p:cNvPr>
          <p:cNvSpPr txBox="1"/>
          <p:nvPr/>
        </p:nvSpPr>
        <p:spPr>
          <a:xfrm>
            <a:off x="5293360" y="3034561"/>
            <a:ext cx="6898640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문장은 어떤 성분으로 이루어져 있을까요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714711-B1A0-47B3-BB90-BC950ACA6E4B}"/>
              </a:ext>
            </a:extLst>
          </p:cNvPr>
          <p:cNvSpPr txBox="1"/>
          <p:nvPr/>
        </p:nvSpPr>
        <p:spPr>
          <a:xfrm>
            <a:off x="5293359" y="4467941"/>
            <a:ext cx="6794641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8C04BC"/>
                </a:solidFill>
                <a:latin typeface="+mn-ea"/>
              </a:rPr>
              <a:t>한국어는 보통 주어</a:t>
            </a:r>
            <a:r>
              <a:rPr lang="en-US" altLang="ko-KR" sz="3200" b="1" dirty="0">
                <a:solidFill>
                  <a:srgbClr val="8C04BC"/>
                </a:solidFill>
                <a:latin typeface="+mn-ea"/>
              </a:rPr>
              <a:t>, </a:t>
            </a:r>
            <a:r>
              <a:rPr lang="ko-KR" altLang="en-US" sz="3200" b="1" dirty="0">
                <a:solidFill>
                  <a:srgbClr val="8C04BC"/>
                </a:solidFill>
                <a:latin typeface="+mn-ea"/>
              </a:rPr>
              <a:t>목적어</a:t>
            </a:r>
            <a:r>
              <a:rPr lang="en-US" altLang="ko-KR" sz="3200" b="1" dirty="0">
                <a:solidFill>
                  <a:srgbClr val="8C04BC"/>
                </a:solidFill>
                <a:latin typeface="+mn-ea"/>
              </a:rPr>
              <a:t>, </a:t>
            </a:r>
            <a:r>
              <a:rPr lang="ko-KR" altLang="en-US" sz="3200" b="1" dirty="0">
                <a:solidFill>
                  <a:srgbClr val="8C04BC"/>
                </a:solidFill>
                <a:latin typeface="+mn-ea"/>
              </a:rPr>
              <a:t>서술어 순서로 결합하여 문장을 만들어요</a:t>
            </a:r>
            <a:r>
              <a:rPr lang="en-US" altLang="ko-KR" sz="32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2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8DA34-DD63-485C-84AD-64A1C812F67F}"/>
              </a:ext>
            </a:extLst>
          </p:cNvPr>
          <p:cNvSpPr txBox="1"/>
          <p:nvPr/>
        </p:nvSpPr>
        <p:spPr>
          <a:xfrm>
            <a:off x="3352800" y="196870"/>
            <a:ext cx="8236041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언어의 특징을 설명할 수 있는 어휘들을 좀 더 알아볼까요</a:t>
            </a:r>
            <a:r>
              <a:rPr lang="en-US" altLang="ko-KR" sz="2800" dirty="0">
                <a:latin typeface="+mn-ea"/>
              </a:rPr>
              <a:t>?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6843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22018ACF-5D3D-43EA-B5B8-D144AB7B211E}"/>
              </a:ext>
            </a:extLst>
          </p:cNvPr>
          <p:cNvSpPr/>
          <p:nvPr/>
        </p:nvSpPr>
        <p:spPr>
          <a:xfrm>
            <a:off x="609600" y="355600"/>
            <a:ext cx="2326640" cy="1737360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선생님의 어휘 노트</a:t>
            </a:r>
            <a:endParaRPr lang="en-US" sz="3200" b="1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D154EFD-1A83-49E5-883D-27D6664CDF08}"/>
              </a:ext>
            </a:extLst>
          </p:cNvPr>
          <p:cNvSpPr/>
          <p:nvPr/>
        </p:nvSpPr>
        <p:spPr>
          <a:xfrm>
            <a:off x="609600" y="2600960"/>
            <a:ext cx="5486400" cy="3332480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</a:rPr>
              <a:t>한국어의 </a:t>
            </a:r>
            <a:r>
              <a:rPr lang="en-US" sz="3200" b="1" dirty="0">
                <a:solidFill>
                  <a:srgbClr val="FF0000"/>
                </a:solidFill>
              </a:rPr>
              <a:t>9</a:t>
            </a:r>
            <a:r>
              <a:rPr lang="ko-KR" altLang="en-US" sz="3200" b="1" dirty="0">
                <a:solidFill>
                  <a:srgbClr val="FF0000"/>
                </a:solidFill>
              </a:rPr>
              <a:t>품사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algn="ctr">
              <a:lnSpc>
                <a:spcPct val="120000"/>
              </a:lnSpc>
            </a:pPr>
            <a:endParaRPr lang="en-US" altLang="ko-KR" sz="1200" dirty="0">
              <a:solidFill>
                <a:schemeClr val="tx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ko-KR" altLang="en-US" sz="3200" dirty="0">
                <a:solidFill>
                  <a:schemeClr val="tx1"/>
                </a:solidFill>
              </a:rPr>
              <a:t>명사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대명사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수사</a:t>
            </a:r>
            <a:endParaRPr lang="en-US" altLang="ko-KR" sz="3200" dirty="0">
              <a:solidFill>
                <a:schemeClr val="tx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ko-KR" altLang="en-US" sz="3200" dirty="0">
                <a:solidFill>
                  <a:schemeClr val="tx1"/>
                </a:solidFill>
              </a:rPr>
              <a:t>관형사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부사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동사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형용사</a:t>
            </a:r>
            <a:r>
              <a:rPr lang="en-US" altLang="ko-KR" sz="3200" dirty="0">
                <a:solidFill>
                  <a:schemeClr val="tx1"/>
                </a:solidFill>
              </a:rPr>
              <a:t> </a:t>
            </a:r>
            <a:r>
              <a:rPr lang="ko-KR" altLang="en-US" sz="3200" dirty="0">
                <a:solidFill>
                  <a:schemeClr val="tx1"/>
                </a:solidFill>
              </a:rPr>
              <a:t>감탄사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조사</a:t>
            </a:r>
            <a:endParaRPr lang="en-US" altLang="ko-KR" sz="3200" dirty="0">
              <a:solidFill>
                <a:schemeClr val="tx1"/>
              </a:solidFill>
            </a:endParaRP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5DEA67D-FE68-49C2-B07A-1B2625481566}"/>
              </a:ext>
            </a:extLst>
          </p:cNvPr>
          <p:cNvSpPr/>
          <p:nvPr/>
        </p:nvSpPr>
        <p:spPr>
          <a:xfrm>
            <a:off x="6390640" y="2600960"/>
            <a:ext cx="5191760" cy="333248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</a:rPr>
              <a:t>주성분</a:t>
            </a:r>
            <a:r>
              <a:rPr lang="en-US" altLang="ko-KR" sz="3200" b="1" dirty="0">
                <a:solidFill>
                  <a:srgbClr val="FF0000"/>
                </a:solidFill>
              </a:rPr>
              <a:t>: </a:t>
            </a:r>
            <a:r>
              <a:rPr lang="ko-KR" altLang="en-US" sz="3200" dirty="0">
                <a:solidFill>
                  <a:schemeClr val="tx1"/>
                </a:solidFill>
              </a:rPr>
              <a:t>주어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목적어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서술어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보어</a:t>
            </a:r>
            <a:endParaRPr lang="en-US" altLang="ko-KR" sz="3200" dirty="0">
              <a:solidFill>
                <a:schemeClr val="tx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</a:rPr>
              <a:t>부속 성분</a:t>
            </a:r>
            <a:r>
              <a:rPr lang="en-US" altLang="ko-KR" sz="3200" b="1" dirty="0">
                <a:solidFill>
                  <a:srgbClr val="FF0000"/>
                </a:solidFill>
              </a:rPr>
              <a:t>: </a:t>
            </a:r>
            <a:r>
              <a:rPr lang="ko-KR" altLang="en-US" sz="3200" dirty="0">
                <a:solidFill>
                  <a:schemeClr val="tx1"/>
                </a:solidFill>
              </a:rPr>
              <a:t>관형어</a:t>
            </a:r>
            <a:r>
              <a:rPr lang="en-US" altLang="ko-KR" sz="3200" dirty="0">
                <a:solidFill>
                  <a:schemeClr val="tx1"/>
                </a:solidFill>
              </a:rPr>
              <a:t>, </a:t>
            </a:r>
            <a:r>
              <a:rPr lang="ko-KR" altLang="en-US" sz="3200" dirty="0">
                <a:solidFill>
                  <a:schemeClr val="tx1"/>
                </a:solidFill>
              </a:rPr>
              <a:t>부사어</a:t>
            </a:r>
            <a:endParaRPr lang="en-US" altLang="ko-KR" sz="3200" dirty="0">
              <a:solidFill>
                <a:schemeClr val="tx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</a:rPr>
              <a:t>독립 성분</a:t>
            </a:r>
            <a:r>
              <a:rPr lang="en-US" altLang="ko-KR" sz="3200" b="1" dirty="0">
                <a:solidFill>
                  <a:srgbClr val="FF0000"/>
                </a:solidFill>
              </a:rPr>
              <a:t>: </a:t>
            </a:r>
            <a:r>
              <a:rPr lang="ko-KR" altLang="en-US" sz="3200" dirty="0">
                <a:solidFill>
                  <a:schemeClr val="tx1"/>
                </a:solidFill>
              </a:rPr>
              <a:t>독립어</a:t>
            </a:r>
            <a:endParaRPr lang="en-US" altLang="ko-KR" sz="32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65143C-E271-468F-8828-36D87ED687E1}"/>
              </a:ext>
            </a:extLst>
          </p:cNvPr>
          <p:cNvSpPr txBox="1"/>
          <p:nvPr/>
        </p:nvSpPr>
        <p:spPr>
          <a:xfrm>
            <a:off x="4399280" y="431874"/>
            <a:ext cx="5923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/>
              <a:t>품사와 문장 성분</a:t>
            </a:r>
            <a:endParaRPr lang="en-US" sz="4800" b="1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5972DE32-7AAC-49D6-9835-C5B770FF5DE4}"/>
              </a:ext>
            </a:extLst>
          </p:cNvPr>
          <p:cNvSpPr/>
          <p:nvPr/>
        </p:nvSpPr>
        <p:spPr>
          <a:xfrm>
            <a:off x="3672840" y="1230735"/>
            <a:ext cx="1864360" cy="1014625"/>
          </a:xfrm>
          <a:prstGeom prst="wedgeEllipseCallout">
            <a:avLst>
              <a:gd name="adj1" fmla="val 49531"/>
              <a:gd name="adj2" fmla="val -552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/>
              <a:t>단어의 갈래</a:t>
            </a:r>
            <a:endParaRPr lang="en-US" sz="2400" b="1" dirty="0"/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4EB52D09-9A39-466B-A7B9-978E97D5C291}"/>
              </a:ext>
            </a:extLst>
          </p:cNvPr>
          <p:cNvSpPr/>
          <p:nvPr/>
        </p:nvSpPr>
        <p:spPr>
          <a:xfrm>
            <a:off x="8290560" y="1241601"/>
            <a:ext cx="3108960" cy="1014625"/>
          </a:xfrm>
          <a:prstGeom prst="wedgeEllipseCallout">
            <a:avLst>
              <a:gd name="adj1" fmla="val -45077"/>
              <a:gd name="adj2" fmla="val -5220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/>
              <a:t>문장을 구성하는 요소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9774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4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BC1BAE-A159-4051-B015-59A99A13854B}"/>
              </a:ext>
            </a:extLst>
          </p:cNvPr>
          <p:cNvSpPr/>
          <p:nvPr/>
        </p:nvSpPr>
        <p:spPr>
          <a:xfrm>
            <a:off x="603159" y="103067"/>
            <a:ext cx="2565044" cy="101349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89FAA0-584C-420B-94A9-F1D521335DCB}"/>
              </a:ext>
            </a:extLst>
          </p:cNvPr>
          <p:cNvGrpSpPr/>
          <p:nvPr/>
        </p:nvGrpSpPr>
        <p:grpSpPr>
          <a:xfrm>
            <a:off x="447040" y="1344986"/>
            <a:ext cx="5577839" cy="4690054"/>
            <a:chOff x="5191760" y="1878384"/>
            <a:chExt cx="6385275" cy="212670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5A2E5A-DD92-4BB7-9F2F-48947E9C6B41}"/>
                </a:ext>
              </a:extLst>
            </p:cNvPr>
            <p:cNvSpPr/>
            <p:nvPr/>
          </p:nvSpPr>
          <p:spPr>
            <a:xfrm>
              <a:off x="5191760" y="2220119"/>
              <a:ext cx="6385275" cy="1784973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dirty="0">
                  <a:solidFill>
                    <a:schemeClr val="tx1"/>
                  </a:solidFill>
                </a:rPr>
                <a:t>주어</a:t>
              </a:r>
              <a:r>
                <a:rPr lang="en-US" altLang="ko-KR" sz="3200" dirty="0">
                  <a:solidFill>
                    <a:schemeClr val="tx1"/>
                  </a:solidFill>
                </a:rPr>
                <a:t>-</a:t>
              </a:r>
              <a:r>
                <a:rPr lang="ko-KR" altLang="en-US" sz="3200" dirty="0">
                  <a:solidFill>
                    <a:schemeClr val="tx1"/>
                  </a:solidFill>
                </a:rPr>
                <a:t>목적어</a:t>
              </a:r>
              <a:r>
                <a:rPr lang="en-US" altLang="ko-KR" sz="3200" dirty="0">
                  <a:solidFill>
                    <a:schemeClr val="tx1"/>
                  </a:solidFill>
                </a:rPr>
                <a:t>-</a:t>
              </a:r>
              <a:r>
                <a:rPr lang="ko-KR" altLang="en-US" sz="3200" dirty="0">
                  <a:solidFill>
                    <a:schemeClr val="tx1"/>
                  </a:solidFill>
                </a:rPr>
                <a:t>서술어 구조</a:t>
              </a:r>
              <a:endParaRPr lang="en-US" altLang="ko-KR" sz="3200" dirty="0">
                <a:solidFill>
                  <a:schemeClr val="tx1"/>
                </a:solidFill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3200" dirty="0">
                  <a:solidFill>
                    <a:schemeClr val="tx1"/>
                  </a:solidFill>
                </a:rPr>
                <a:t>주어</a:t>
              </a:r>
              <a:r>
                <a:rPr lang="en-US" altLang="ko-KR" sz="3200" dirty="0">
                  <a:solidFill>
                    <a:schemeClr val="tx1"/>
                  </a:solidFill>
                </a:rPr>
                <a:t>/</a:t>
              </a:r>
              <a:r>
                <a:rPr lang="ko-KR" altLang="en-US" sz="3200" dirty="0">
                  <a:solidFill>
                    <a:schemeClr val="tx1"/>
                  </a:solidFill>
                </a:rPr>
                <a:t>목적어 생략 가능</a:t>
              </a:r>
              <a:endParaRPr lang="en-US" altLang="ko-KR" sz="3200" dirty="0">
                <a:solidFill>
                  <a:schemeClr val="tx1"/>
                </a:solidFill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3200" dirty="0">
                  <a:solidFill>
                    <a:schemeClr val="tx1"/>
                  </a:solidFill>
                </a:rPr>
                <a:t>조사</a:t>
              </a:r>
              <a:r>
                <a:rPr lang="en-US" altLang="ko-KR" sz="3200" dirty="0">
                  <a:solidFill>
                    <a:schemeClr val="tx1"/>
                  </a:solidFill>
                </a:rPr>
                <a:t>/</a:t>
              </a:r>
              <a:r>
                <a:rPr lang="ko-KR" altLang="en-US" sz="3200" dirty="0">
                  <a:solidFill>
                    <a:schemeClr val="tx1"/>
                  </a:solidFill>
                </a:rPr>
                <a:t>어미 사용</a:t>
              </a:r>
              <a:endParaRPr lang="en-US" altLang="ko-KR" sz="3200" dirty="0">
                <a:solidFill>
                  <a:schemeClr val="tx1"/>
                </a:solidFill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3200" dirty="0">
                  <a:solidFill>
                    <a:schemeClr val="tx1"/>
                  </a:solidFill>
                </a:rPr>
                <a:t>조사 생략 가능</a:t>
              </a:r>
              <a:endParaRPr lang="en-US" altLang="ko-KR" sz="3200" dirty="0">
                <a:solidFill>
                  <a:schemeClr val="tx1"/>
                </a:solidFill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3200" dirty="0">
                  <a:solidFill>
                    <a:schemeClr val="tx1"/>
                  </a:solidFill>
                </a:rPr>
                <a:t>높임법 발달</a:t>
              </a:r>
              <a:endParaRPr lang="en-US" altLang="ko-KR" sz="3200" dirty="0">
                <a:solidFill>
                  <a:schemeClr val="tx1"/>
                </a:solidFill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3200" dirty="0">
                  <a:solidFill>
                    <a:schemeClr val="tx1"/>
                  </a:solidFill>
                </a:rPr>
                <a:t>의성어</a:t>
              </a:r>
              <a:r>
                <a:rPr lang="en-US" altLang="ko-KR" sz="3200" dirty="0">
                  <a:solidFill>
                    <a:schemeClr val="tx1"/>
                  </a:solidFill>
                </a:rPr>
                <a:t>/</a:t>
              </a:r>
              <a:r>
                <a:rPr lang="ko-KR" altLang="en-US" sz="3200" dirty="0">
                  <a:solidFill>
                    <a:schemeClr val="tx1"/>
                  </a:solidFill>
                </a:rPr>
                <a:t>의태어 발달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F1034C-549A-4A5B-9E32-023719A81CA5}"/>
                </a:ext>
              </a:extLst>
            </p:cNvPr>
            <p:cNvSpPr/>
            <p:nvPr/>
          </p:nvSpPr>
          <p:spPr>
            <a:xfrm>
              <a:off x="6423815" y="1878384"/>
              <a:ext cx="3921165" cy="380331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한국어의 특징</a:t>
              </a:r>
              <a:endParaRPr lang="en-US" sz="28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1D94CF-94B4-48AC-B44B-C106570DB062}"/>
              </a:ext>
            </a:extLst>
          </p:cNvPr>
          <p:cNvSpPr txBox="1"/>
          <p:nvPr/>
        </p:nvSpPr>
        <p:spPr>
          <a:xfrm>
            <a:off x="6309360" y="2634699"/>
            <a:ext cx="5882640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높임법이 들어가는 한국어의 예를 들어 보세요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9B7A01-9DE6-4992-93CF-D0E4395D16AF}"/>
              </a:ext>
            </a:extLst>
          </p:cNvPr>
          <p:cNvSpPr txBox="1"/>
          <p:nvPr/>
        </p:nvSpPr>
        <p:spPr>
          <a:xfrm>
            <a:off x="6309360" y="4040401"/>
            <a:ext cx="5882640" cy="123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의성어나 의태어를 넣어서 말해 보세요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50EDF84-F20B-400C-B5F7-1C3FE67C37AD}"/>
              </a:ext>
            </a:extLst>
          </p:cNvPr>
          <p:cNvSpPr/>
          <p:nvPr/>
        </p:nvSpPr>
        <p:spPr>
          <a:xfrm>
            <a:off x="5252719" y="435026"/>
            <a:ext cx="6838381" cy="9732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교과서 </a:t>
            </a:r>
            <a:r>
              <a:rPr lang="en-US" altLang="ko-KR" sz="3200" b="1" dirty="0"/>
              <a:t>121</a:t>
            </a:r>
            <a:r>
              <a:rPr lang="ko-KR" altLang="en-US" sz="3200" b="1" dirty="0"/>
              <a:t>쪽 연습 문제 </a:t>
            </a:r>
            <a:r>
              <a:rPr lang="en-US" altLang="ko-KR" sz="3200" b="1" dirty="0"/>
              <a:t>2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17326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1626</Words>
  <Application>Microsoft Office PowerPoint</Application>
  <PresentationFormat>Widescreen</PresentationFormat>
  <Paragraphs>257</Paragraphs>
  <Slides>27</Slides>
  <Notes>21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GungsuhChe</vt:lpstr>
      <vt:lpstr>Malgun Gothic</vt:lpstr>
      <vt:lpstr>Malgun Gothic</vt:lpstr>
      <vt:lpstr>Arial</vt:lpstr>
      <vt:lpstr>Calibri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86</cp:revision>
  <dcterms:created xsi:type="dcterms:W3CDTF">2020-04-18T22:55:50Z</dcterms:created>
  <dcterms:modified xsi:type="dcterms:W3CDTF">2020-05-06T03:59:17Z</dcterms:modified>
</cp:coreProperties>
</file>